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9.xml" ContentType="application/vnd.openxmlformats-officedocument.presentationml.notesSlide+xml"/>
  <Override PartName="/ppt/charts/chart2.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935" r:id="rId2"/>
  </p:sldMasterIdLst>
  <p:notesMasterIdLst>
    <p:notesMasterId r:id="rId53"/>
  </p:notesMasterIdLst>
  <p:handoutMasterIdLst>
    <p:handoutMasterId r:id="rId54"/>
  </p:handoutMasterIdLst>
  <p:sldIdLst>
    <p:sldId id="257" r:id="rId3"/>
    <p:sldId id="387" r:id="rId4"/>
    <p:sldId id="389" r:id="rId5"/>
    <p:sldId id="390" r:id="rId6"/>
    <p:sldId id="391" r:id="rId7"/>
    <p:sldId id="401" r:id="rId8"/>
    <p:sldId id="392" r:id="rId9"/>
    <p:sldId id="409" r:id="rId10"/>
    <p:sldId id="297" r:id="rId11"/>
    <p:sldId id="403" r:id="rId12"/>
    <p:sldId id="402" r:id="rId13"/>
    <p:sldId id="303" r:id="rId14"/>
    <p:sldId id="304" r:id="rId15"/>
    <p:sldId id="410" r:id="rId16"/>
    <p:sldId id="412" r:id="rId17"/>
    <p:sldId id="414" r:id="rId18"/>
    <p:sldId id="415" r:id="rId19"/>
    <p:sldId id="416" r:id="rId20"/>
    <p:sldId id="417" r:id="rId21"/>
    <p:sldId id="418" r:id="rId22"/>
    <p:sldId id="419" r:id="rId23"/>
    <p:sldId id="354" r:id="rId24"/>
    <p:sldId id="316" r:id="rId25"/>
    <p:sldId id="407" r:id="rId26"/>
    <p:sldId id="317" r:id="rId27"/>
    <p:sldId id="318" r:id="rId28"/>
    <p:sldId id="319" r:id="rId29"/>
    <p:sldId id="357" r:id="rId30"/>
    <p:sldId id="320" r:id="rId31"/>
    <p:sldId id="408" r:id="rId32"/>
    <p:sldId id="397" r:id="rId33"/>
    <p:sldId id="405" r:id="rId34"/>
    <p:sldId id="406" r:id="rId35"/>
    <p:sldId id="324" r:id="rId36"/>
    <p:sldId id="291" r:id="rId37"/>
    <p:sldId id="285" r:id="rId38"/>
    <p:sldId id="309" r:id="rId39"/>
    <p:sldId id="421" r:id="rId40"/>
    <p:sldId id="381" r:id="rId41"/>
    <p:sldId id="382" r:id="rId42"/>
    <p:sldId id="383" r:id="rId43"/>
    <p:sldId id="384" r:id="rId44"/>
    <p:sldId id="385" r:id="rId45"/>
    <p:sldId id="386" r:id="rId46"/>
    <p:sldId id="399" r:id="rId47"/>
    <p:sldId id="380" r:id="rId48"/>
    <p:sldId id="371" r:id="rId49"/>
    <p:sldId id="372" r:id="rId50"/>
    <p:sldId id="404" r:id="rId51"/>
    <p:sldId id="420" r:id="rId52"/>
  </p:sldIdLst>
  <p:sldSz cx="9144000" cy="6858000" type="screen4x3"/>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CF54"/>
    <a:srgbClr val="D9ED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autoAdjust="0"/>
    <p:restoredTop sz="94660"/>
  </p:normalViewPr>
  <p:slideViewPr>
    <p:cSldViewPr>
      <p:cViewPr varScale="1">
        <p:scale>
          <a:sx n="68" d="100"/>
          <a:sy n="68" d="100"/>
        </p:scale>
        <p:origin x="852"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2" Type="http://schemas.openxmlformats.org/officeDocument/2006/relationships/oleObject" Target="../embeddings/oleObject1.bin"/><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1" Type="http://schemas.openxmlformats.org/officeDocument/2006/relationships/oleObject" Target="%20:Users:Kerri:Desktop:Dropbox:DSBA%206100:Group%20Project:Part3:Group_5_Dataset_Pt3_DSBA6100-U01_KerrisCopy.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title>
      <c:tx>
        <c:rich>
          <a:bodyPr/>
          <a:lstStyle/>
          <a:p>
            <a:pPr>
              <a:defRPr sz="2000">
                <a:solidFill>
                  <a:schemeClr val="tx1"/>
                </a:solidFill>
                <a:effectLst/>
              </a:defRPr>
            </a:pPr>
            <a:r>
              <a:rPr lang="en-US" sz="2000" b="1" i="0" baseline="0" dirty="0">
                <a:solidFill>
                  <a:schemeClr val="tx1"/>
                </a:solidFill>
                <a:effectLst/>
              </a:rPr>
              <a:t>Oil &amp; Gas Equipment, Services</a:t>
            </a:r>
            <a:endParaRPr lang="en-US" sz="2000" dirty="0">
              <a:solidFill>
                <a:schemeClr val="tx1"/>
              </a:solidFill>
              <a:effectLst/>
            </a:endParaRPr>
          </a:p>
        </c:rich>
      </c:tx>
      <c:overlay val="0"/>
      <c:spPr>
        <a:effectLst>
          <a:outerShdw blurRad="50800" dist="38100" dir="2700000" algn="tl" rotWithShape="0">
            <a:prstClr val="black">
              <a:alpha val="40000"/>
            </a:prstClr>
          </a:outerShdw>
        </a:effectLst>
      </c:spPr>
    </c:title>
    <c:autoTitleDeleted val="0"/>
    <c:plotArea>
      <c:layout/>
      <c:scatterChart>
        <c:scatterStyle val="lineMarker"/>
        <c:varyColors val="0"/>
        <c:ser>
          <c:idx val="0"/>
          <c:order val="0"/>
          <c:tx>
            <c:strRef>
              <c:f>'Oil and Gas Equip Services'!$S$1</c:f>
              <c:strCache>
                <c:ptCount val="1"/>
                <c:pt idx="0">
                  <c:v>USPT Count</c:v>
                </c:pt>
              </c:strCache>
            </c:strRef>
          </c:tx>
          <c:spPr>
            <a:ln w="31750">
              <a:noFill/>
            </a:ln>
          </c:spPr>
          <c:marker>
            <c:symbol val="circle"/>
            <c:size val="7"/>
          </c:marker>
          <c:trendline>
            <c:trendlineType val="linear"/>
            <c:dispRSqr val="0"/>
            <c:dispEq val="0"/>
          </c:trendline>
          <c:xVal>
            <c:numRef>
              <c:f>'Oil and Gas Equip Services'!$M$2:$M$160</c:f>
              <c:numCache>
                <c:formatCode>General</c:formatCode>
                <c:ptCount val="159"/>
                <c:pt idx="0">
                  <c:v>7</c:v>
                </c:pt>
                <c:pt idx="2">
                  <c:v>8.9</c:v>
                </c:pt>
                <c:pt idx="4">
                  <c:v>10.4</c:v>
                </c:pt>
                <c:pt idx="5">
                  <c:v>3.476</c:v>
                </c:pt>
                <c:pt idx="6">
                  <c:v>11.199</c:v>
                </c:pt>
                <c:pt idx="7">
                  <c:v>4.8410000000000002</c:v>
                </c:pt>
                <c:pt idx="8">
                  <c:v>12.217000000000001</c:v>
                </c:pt>
                <c:pt idx="9">
                  <c:v>4.6659999999999968</c:v>
                </c:pt>
                <c:pt idx="10">
                  <c:v>15.417</c:v>
                </c:pt>
                <c:pt idx="11">
                  <c:v>5.7949999999999973</c:v>
                </c:pt>
                <c:pt idx="12">
                  <c:v>19.370999999999999</c:v>
                </c:pt>
                <c:pt idx="13">
                  <c:v>3.6859999999999999</c:v>
                </c:pt>
                <c:pt idx="14">
                  <c:v>23.206</c:v>
                </c:pt>
                <c:pt idx="15">
                  <c:v>6.4649999999999972</c:v>
                </c:pt>
                <c:pt idx="16">
                  <c:v>26.206</c:v>
                </c:pt>
                <c:pt idx="17">
                  <c:v>8.5589999999999993</c:v>
                </c:pt>
                <c:pt idx="18">
                  <c:v>32.799000000000007</c:v>
                </c:pt>
                <c:pt idx="19">
                  <c:v>13.134</c:v>
                </c:pt>
                <c:pt idx="20">
                  <c:v>44.704999999999998</c:v>
                </c:pt>
                <c:pt idx="21">
                  <c:v>16.559999999999999</c:v>
                </c:pt>
                <c:pt idx="22">
                  <c:v>64.074999999999974</c:v>
                </c:pt>
                <c:pt idx="23">
                  <c:v>21.785</c:v>
                </c:pt>
                <c:pt idx="24">
                  <c:v>75.320999999999998</c:v>
                </c:pt>
                <c:pt idx="25">
                  <c:v>29.055</c:v>
                </c:pt>
                <c:pt idx="26">
                  <c:v>80.777000000000001</c:v>
                </c:pt>
                <c:pt idx="27">
                  <c:v>38.586000000000013</c:v>
                </c:pt>
                <c:pt idx="28">
                  <c:v>70.552999999999983</c:v>
                </c:pt>
                <c:pt idx="29">
                  <c:v>37.113</c:v>
                </c:pt>
                <c:pt idx="30">
                  <c:v>75.096999999999994</c:v>
                </c:pt>
                <c:pt idx="31">
                  <c:v>29.097999999999999</c:v>
                </c:pt>
                <c:pt idx="32">
                  <c:v>77.31</c:v>
                </c:pt>
                <c:pt idx="33">
                  <c:v>31.126999999999999</c:v>
                </c:pt>
                <c:pt idx="34">
                  <c:v>66.662000000000006</c:v>
                </c:pt>
                <c:pt idx="35">
                  <c:v>27.864999999999991</c:v>
                </c:pt>
                <c:pt idx="36">
                  <c:v>60.921000000000006</c:v>
                </c:pt>
                <c:pt idx="37">
                  <c:v>29.571999999999999</c:v>
                </c:pt>
                <c:pt idx="38">
                  <c:v>81</c:v>
                </c:pt>
                <c:pt idx="39">
                  <c:v>26.065000000000001</c:v>
                </c:pt>
                <c:pt idx="40">
                  <c:v>106.8</c:v>
                </c:pt>
                <c:pt idx="41">
                  <c:v>30.14</c:v>
                </c:pt>
                <c:pt idx="42">
                  <c:v>113.9</c:v>
                </c:pt>
                <c:pt idx="43">
                  <c:v>38.491999999999997</c:v>
                </c:pt>
                <c:pt idx="44">
                  <c:v>117</c:v>
                </c:pt>
                <c:pt idx="45">
                  <c:v>51.074000000000012</c:v>
                </c:pt>
                <c:pt idx="46">
                  <c:v>112.1</c:v>
                </c:pt>
                <c:pt idx="47">
                  <c:v>48.81</c:v>
                </c:pt>
                <c:pt idx="48">
                  <c:v>126.5</c:v>
                </c:pt>
                <c:pt idx="49">
                  <c:v>41.067</c:v>
                </c:pt>
                <c:pt idx="50">
                  <c:v>109.5</c:v>
                </c:pt>
                <c:pt idx="51">
                  <c:v>37.393000000000001</c:v>
                </c:pt>
                <c:pt idx="52">
                  <c:v>8.5460000000000012</c:v>
                </c:pt>
                <c:pt idx="53">
                  <c:v>88.5</c:v>
                </c:pt>
                <c:pt idx="54">
                  <c:v>37.423000000000002</c:v>
                </c:pt>
                <c:pt idx="56">
                  <c:v>8.5479999999999983</c:v>
                </c:pt>
                <c:pt idx="57">
                  <c:v>133.30000000000001</c:v>
                </c:pt>
                <c:pt idx="58">
                  <c:v>44.019000000000013</c:v>
                </c:pt>
                <c:pt idx="59">
                  <c:v>0</c:v>
                </c:pt>
                <c:pt idx="60">
                  <c:v>7.1360000000000001</c:v>
                </c:pt>
                <c:pt idx="61">
                  <c:v>164.7</c:v>
                </c:pt>
                <c:pt idx="62">
                  <c:v>177.5</c:v>
                </c:pt>
                <c:pt idx="63">
                  <c:v>0</c:v>
                </c:pt>
                <c:pt idx="64">
                  <c:v>9.8630000000000067</c:v>
                </c:pt>
                <c:pt idx="65">
                  <c:v>308.10000000000002</c:v>
                </c:pt>
                <c:pt idx="66">
                  <c:v>128.4</c:v>
                </c:pt>
                <c:pt idx="67">
                  <c:v>0</c:v>
                </c:pt>
                <c:pt idx="70">
                  <c:v>247</c:v>
                </c:pt>
                <c:pt idx="71">
                  <c:v>98.3</c:v>
                </c:pt>
                <c:pt idx="72">
                  <c:v>0</c:v>
                </c:pt>
                <c:pt idx="74">
                  <c:v>51.8</c:v>
                </c:pt>
                <c:pt idx="75">
                  <c:v>231</c:v>
                </c:pt>
                <c:pt idx="76">
                  <c:v>118</c:v>
                </c:pt>
                <c:pt idx="77">
                  <c:v>0</c:v>
                </c:pt>
                <c:pt idx="79">
                  <c:v>56.7</c:v>
                </c:pt>
                <c:pt idx="80">
                  <c:v>233</c:v>
                </c:pt>
                <c:pt idx="81">
                  <c:v>129.6</c:v>
                </c:pt>
                <c:pt idx="82">
                  <c:v>0</c:v>
                </c:pt>
                <c:pt idx="84">
                  <c:v>54.9</c:v>
                </c:pt>
                <c:pt idx="85">
                  <c:v>233</c:v>
                </c:pt>
                <c:pt idx="86">
                  <c:v>165.5</c:v>
                </c:pt>
                <c:pt idx="87">
                  <c:v>0</c:v>
                </c:pt>
                <c:pt idx="89">
                  <c:v>47.8</c:v>
                </c:pt>
                <c:pt idx="90">
                  <c:v>221</c:v>
                </c:pt>
                <c:pt idx="91">
                  <c:v>173.3</c:v>
                </c:pt>
                <c:pt idx="94">
                  <c:v>45.3</c:v>
                </c:pt>
                <c:pt idx="95">
                  <c:v>234</c:v>
                </c:pt>
                <c:pt idx="96">
                  <c:v>176.7</c:v>
                </c:pt>
                <c:pt idx="99">
                  <c:v>50.4</c:v>
                </c:pt>
                <c:pt idx="100">
                  <c:v>220</c:v>
                </c:pt>
                <c:pt idx="101">
                  <c:v>193.3</c:v>
                </c:pt>
                <c:pt idx="104">
                  <c:v>51.5</c:v>
                </c:pt>
                <c:pt idx="105">
                  <c:v>256</c:v>
                </c:pt>
                <c:pt idx="106">
                  <c:v>216.2</c:v>
                </c:pt>
                <c:pt idx="109">
                  <c:v>49.9</c:v>
                </c:pt>
                <c:pt idx="111">
                  <c:v>301</c:v>
                </c:pt>
                <c:pt idx="112">
                  <c:v>233.5</c:v>
                </c:pt>
                <c:pt idx="114">
                  <c:v>59.585000000000001</c:v>
                </c:pt>
                <c:pt idx="115">
                  <c:v>59.5</c:v>
                </c:pt>
                <c:pt idx="117">
                  <c:v>326</c:v>
                </c:pt>
                <c:pt idx="118">
                  <c:v>263</c:v>
                </c:pt>
                <c:pt idx="120">
                  <c:v>68.665000000000006</c:v>
                </c:pt>
                <c:pt idx="121">
                  <c:v>45.3</c:v>
                </c:pt>
                <c:pt idx="123">
                  <c:v>325</c:v>
                </c:pt>
                <c:pt idx="124">
                  <c:v>231</c:v>
                </c:pt>
                <c:pt idx="126">
                  <c:v>78.114999999999995</c:v>
                </c:pt>
                <c:pt idx="127">
                  <c:v>51.3</c:v>
                </c:pt>
                <c:pt idx="128">
                  <c:v>0</c:v>
                </c:pt>
                <c:pt idx="129">
                  <c:v>366</c:v>
                </c:pt>
                <c:pt idx="130">
                  <c:v>283</c:v>
                </c:pt>
                <c:pt idx="132">
                  <c:v>55.2</c:v>
                </c:pt>
                <c:pt idx="133">
                  <c:v>68</c:v>
                </c:pt>
                <c:pt idx="134">
                  <c:v>0</c:v>
                </c:pt>
                <c:pt idx="135">
                  <c:v>401</c:v>
                </c:pt>
                <c:pt idx="136">
                  <c:v>324</c:v>
                </c:pt>
                <c:pt idx="138">
                  <c:v>60.6</c:v>
                </c:pt>
                <c:pt idx="139">
                  <c:v>90.5</c:v>
                </c:pt>
                <c:pt idx="140">
                  <c:v>0</c:v>
                </c:pt>
                <c:pt idx="141">
                  <c:v>460</c:v>
                </c:pt>
                <c:pt idx="142">
                  <c:v>337</c:v>
                </c:pt>
                <c:pt idx="144">
                  <c:v>62.7</c:v>
                </c:pt>
                <c:pt idx="145">
                  <c:v>116.8</c:v>
                </c:pt>
                <c:pt idx="146">
                  <c:v>0</c:v>
                </c:pt>
                <c:pt idx="147">
                  <c:v>588</c:v>
                </c:pt>
                <c:pt idx="148">
                  <c:v>370</c:v>
                </c:pt>
                <c:pt idx="150">
                  <c:v>83.1</c:v>
                </c:pt>
                <c:pt idx="151">
                  <c:v>112.4</c:v>
                </c:pt>
                <c:pt idx="152">
                  <c:v>0</c:v>
                </c:pt>
                <c:pt idx="153">
                  <c:v>601</c:v>
                </c:pt>
                <c:pt idx="154">
                  <c:v>430</c:v>
                </c:pt>
                <c:pt idx="156">
                  <c:v>128</c:v>
                </c:pt>
                <c:pt idx="157">
                  <c:v>123.7</c:v>
                </c:pt>
                <c:pt idx="158">
                  <c:v>0</c:v>
                </c:pt>
              </c:numCache>
            </c:numRef>
          </c:xVal>
          <c:yVal>
            <c:numRef>
              <c:f>'Oil and Gas Equip Services'!$S$2:$S$160</c:f>
              <c:numCache>
                <c:formatCode>General</c:formatCode>
                <c:ptCount val="159"/>
                <c:pt idx="100">
                  <c:v>187</c:v>
                </c:pt>
                <c:pt idx="101">
                  <c:v>131</c:v>
                </c:pt>
                <c:pt idx="104">
                  <c:v>30</c:v>
                </c:pt>
                <c:pt idx="105">
                  <c:v>277</c:v>
                </c:pt>
                <c:pt idx="106">
                  <c:v>134</c:v>
                </c:pt>
                <c:pt idx="108">
                  <c:v>7</c:v>
                </c:pt>
                <c:pt idx="109">
                  <c:v>32</c:v>
                </c:pt>
                <c:pt idx="111">
                  <c:v>280</c:v>
                </c:pt>
                <c:pt idx="112">
                  <c:v>171</c:v>
                </c:pt>
                <c:pt idx="113">
                  <c:v>1</c:v>
                </c:pt>
                <c:pt idx="114">
                  <c:v>18</c:v>
                </c:pt>
                <c:pt idx="115">
                  <c:v>24</c:v>
                </c:pt>
                <c:pt idx="117">
                  <c:v>220</c:v>
                </c:pt>
                <c:pt idx="118">
                  <c:v>197</c:v>
                </c:pt>
                <c:pt idx="119">
                  <c:v>1</c:v>
                </c:pt>
                <c:pt idx="120">
                  <c:v>22</c:v>
                </c:pt>
                <c:pt idx="121">
                  <c:v>9</c:v>
                </c:pt>
                <c:pt idx="123">
                  <c:v>205</c:v>
                </c:pt>
                <c:pt idx="124">
                  <c:v>245</c:v>
                </c:pt>
                <c:pt idx="125">
                  <c:v>7</c:v>
                </c:pt>
                <c:pt idx="126">
                  <c:v>16</c:v>
                </c:pt>
                <c:pt idx="127">
                  <c:v>6</c:v>
                </c:pt>
                <c:pt idx="129">
                  <c:v>266</c:v>
                </c:pt>
                <c:pt idx="130">
                  <c:v>356</c:v>
                </c:pt>
                <c:pt idx="131">
                  <c:v>12</c:v>
                </c:pt>
                <c:pt idx="132">
                  <c:v>26</c:v>
                </c:pt>
                <c:pt idx="133">
                  <c:v>3</c:v>
                </c:pt>
                <c:pt idx="135">
                  <c:v>226</c:v>
                </c:pt>
                <c:pt idx="136">
                  <c:v>331</c:v>
                </c:pt>
                <c:pt idx="137">
                  <c:v>17</c:v>
                </c:pt>
                <c:pt idx="138">
                  <c:v>22</c:v>
                </c:pt>
                <c:pt idx="139">
                  <c:v>6</c:v>
                </c:pt>
                <c:pt idx="147">
                  <c:v>363</c:v>
                </c:pt>
                <c:pt idx="148">
                  <c:v>366</c:v>
                </c:pt>
                <c:pt idx="149">
                  <c:v>45</c:v>
                </c:pt>
                <c:pt idx="150">
                  <c:v>71</c:v>
                </c:pt>
                <c:pt idx="151">
                  <c:v>2</c:v>
                </c:pt>
                <c:pt idx="153">
                  <c:v>427</c:v>
                </c:pt>
                <c:pt idx="154">
                  <c:v>421</c:v>
                </c:pt>
                <c:pt idx="155">
                  <c:v>58</c:v>
                </c:pt>
                <c:pt idx="156">
                  <c:v>68</c:v>
                </c:pt>
                <c:pt idx="157">
                  <c:v>6</c:v>
                </c:pt>
              </c:numCache>
            </c:numRef>
          </c:yVal>
          <c:smooth val="0"/>
          <c:extLst>
            <c:ext xmlns:c16="http://schemas.microsoft.com/office/drawing/2014/chart" uri="{C3380CC4-5D6E-409C-BE32-E72D297353CC}">
              <c16:uniqueId val="{00000000-997F-4A96-8DC1-36171BBEBE42}"/>
            </c:ext>
          </c:extLst>
        </c:ser>
        <c:dLbls>
          <c:showLegendKey val="0"/>
          <c:showVal val="0"/>
          <c:showCatName val="0"/>
          <c:showSerName val="0"/>
          <c:showPercent val="0"/>
          <c:showBubbleSize val="0"/>
        </c:dLbls>
        <c:axId val="364785184"/>
        <c:axId val="364783616"/>
      </c:scatterChart>
      <c:valAx>
        <c:axId val="364785184"/>
        <c:scaling>
          <c:orientation val="minMax"/>
        </c:scaling>
        <c:delete val="0"/>
        <c:axPos val="b"/>
        <c:title>
          <c:tx>
            <c:rich>
              <a:bodyPr/>
              <a:lstStyle/>
              <a:p>
                <a:pPr marL="0" marR="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sysClr val="windowText" lastClr="000000"/>
                    </a:solidFill>
                    <a:latin typeface="+mn-lt"/>
                    <a:ea typeface="+mn-ea"/>
                    <a:cs typeface="+mn-cs"/>
                  </a:defRPr>
                </a:pPr>
                <a:r>
                  <a:rPr lang="en-US" sz="1800" b="1" i="0" baseline="0" dirty="0">
                    <a:effectLst/>
                  </a:rPr>
                  <a:t>Research &amp; Development Expense</a:t>
                </a:r>
              </a:p>
              <a:p>
                <a:pPr marL="0" marR="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sysClr val="windowText" lastClr="000000"/>
                    </a:solidFill>
                    <a:latin typeface="+mn-lt"/>
                    <a:ea typeface="+mn-ea"/>
                    <a:cs typeface="+mn-cs"/>
                  </a:defRPr>
                </a:pPr>
                <a:r>
                  <a:rPr lang="en-US" sz="1600" b="0" i="1" baseline="0" dirty="0">
                    <a:effectLst/>
                  </a:rPr>
                  <a:t>(in $ Millions)</a:t>
                </a:r>
                <a:endParaRPr lang="en-US" sz="1600" b="0" i="1" dirty="0">
                  <a:effectLst/>
                </a:endParaRPr>
              </a:p>
            </c:rich>
          </c:tx>
          <c:overlay val="0"/>
        </c:title>
        <c:numFmt formatCode="&quot;$&quot;#,##0" sourceLinked="0"/>
        <c:majorTickMark val="out"/>
        <c:minorTickMark val="none"/>
        <c:tickLblPos val="nextTo"/>
        <c:txPr>
          <a:bodyPr/>
          <a:lstStyle/>
          <a:p>
            <a:pPr>
              <a:defRPr sz="1800" b="1"/>
            </a:pPr>
            <a:endParaRPr lang="en-US"/>
          </a:p>
        </c:txPr>
        <c:crossAx val="364783616"/>
        <c:crosses val="autoZero"/>
        <c:crossBetween val="midCat"/>
      </c:valAx>
      <c:valAx>
        <c:axId val="364783616"/>
        <c:scaling>
          <c:orientation val="minMax"/>
          <c:max val="450"/>
          <c:min val="0"/>
        </c:scaling>
        <c:delete val="0"/>
        <c:axPos val="l"/>
        <c:majorGridlines/>
        <c:title>
          <c:tx>
            <c:rich>
              <a:bodyPr rot="-5400000" vert="horz"/>
              <a:lstStyle/>
              <a:p>
                <a:pPr>
                  <a:defRPr sz="1800"/>
                </a:pPr>
                <a:r>
                  <a:rPr lang="en-US" sz="1800" baseline="0" dirty="0"/>
                  <a:t>US Patent Count</a:t>
                </a:r>
                <a:endParaRPr lang="en-US" sz="1800" dirty="0"/>
              </a:p>
            </c:rich>
          </c:tx>
          <c:overlay val="0"/>
        </c:title>
        <c:numFmt formatCode="General" sourceLinked="1"/>
        <c:majorTickMark val="out"/>
        <c:minorTickMark val="none"/>
        <c:tickLblPos val="nextTo"/>
        <c:txPr>
          <a:bodyPr/>
          <a:lstStyle/>
          <a:p>
            <a:pPr>
              <a:defRPr sz="1800" b="1" i="0"/>
            </a:pPr>
            <a:endParaRPr lang="en-US"/>
          </a:p>
        </c:txPr>
        <c:crossAx val="364785184"/>
        <c:crosses val="autoZero"/>
        <c:crossBetween val="midCat"/>
      </c:valAx>
    </c:plotArea>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sz="2000" b="1" i="0" baseline="0" dirty="0">
                <a:effectLst/>
              </a:rPr>
              <a:t>Oil &amp; Gas Equipment, Services</a:t>
            </a:r>
            <a:endParaRPr lang="en-US" sz="2000" dirty="0">
              <a:effectLst/>
            </a:endParaRPr>
          </a:p>
        </c:rich>
      </c:tx>
      <c:overlay val="0"/>
      <c:spPr>
        <a:effectLst>
          <a:outerShdw blurRad="50800" dist="38100" dir="2700000" algn="tl" rotWithShape="0">
            <a:srgbClr val="000000">
              <a:alpha val="43000"/>
            </a:srgbClr>
          </a:outerShdw>
        </a:effectLst>
      </c:spPr>
    </c:title>
    <c:autoTitleDeleted val="0"/>
    <c:plotArea>
      <c:layout/>
      <c:scatterChart>
        <c:scatterStyle val="lineMarker"/>
        <c:varyColors val="0"/>
        <c:ser>
          <c:idx val="0"/>
          <c:order val="0"/>
          <c:tx>
            <c:strRef>
              <c:f>'Oil and Gas Equip Services'!$S$1</c:f>
              <c:strCache>
                <c:ptCount val="1"/>
                <c:pt idx="0">
                  <c:v>USPT Count</c:v>
                </c:pt>
              </c:strCache>
            </c:strRef>
          </c:tx>
          <c:spPr>
            <a:ln w="31750">
              <a:noFill/>
            </a:ln>
          </c:spPr>
          <c:marker>
            <c:symbol val="circle"/>
            <c:size val="7"/>
          </c:marker>
          <c:trendline>
            <c:trendlineType val="linear"/>
            <c:dispRSqr val="0"/>
            <c:dispEq val="0"/>
          </c:trendline>
          <c:trendline>
            <c:spPr>
              <a:ln>
                <a:solidFill>
                  <a:schemeClr val="bg1">
                    <a:lumMod val="75000"/>
                  </a:schemeClr>
                </a:solidFill>
              </a:ln>
            </c:spPr>
            <c:trendlineType val="linear"/>
            <c:dispRSqr val="0"/>
            <c:dispEq val="0"/>
          </c:trendline>
          <c:xVal>
            <c:numRef>
              <c:f>'Oil and Gas Equip Services'!$S$2:$S$160</c:f>
              <c:numCache>
                <c:formatCode>General</c:formatCode>
                <c:ptCount val="159"/>
                <c:pt idx="100">
                  <c:v>187</c:v>
                </c:pt>
                <c:pt idx="101">
                  <c:v>131</c:v>
                </c:pt>
                <c:pt idx="104">
                  <c:v>30</c:v>
                </c:pt>
                <c:pt idx="105">
                  <c:v>277</c:v>
                </c:pt>
                <c:pt idx="106">
                  <c:v>134</c:v>
                </c:pt>
                <c:pt idx="108">
                  <c:v>7</c:v>
                </c:pt>
                <c:pt idx="109">
                  <c:v>32</c:v>
                </c:pt>
                <c:pt idx="111">
                  <c:v>280</c:v>
                </c:pt>
                <c:pt idx="112">
                  <c:v>171</c:v>
                </c:pt>
                <c:pt idx="113">
                  <c:v>1</c:v>
                </c:pt>
                <c:pt idx="114">
                  <c:v>18</c:v>
                </c:pt>
                <c:pt idx="115">
                  <c:v>24</c:v>
                </c:pt>
                <c:pt idx="117">
                  <c:v>220</c:v>
                </c:pt>
                <c:pt idx="118">
                  <c:v>197</c:v>
                </c:pt>
                <c:pt idx="119">
                  <c:v>1</c:v>
                </c:pt>
                <c:pt idx="120">
                  <c:v>22</c:v>
                </c:pt>
                <c:pt idx="121">
                  <c:v>9</c:v>
                </c:pt>
                <c:pt idx="123">
                  <c:v>205</c:v>
                </c:pt>
                <c:pt idx="124">
                  <c:v>245</c:v>
                </c:pt>
                <c:pt idx="125">
                  <c:v>7</c:v>
                </c:pt>
                <c:pt idx="126">
                  <c:v>16</c:v>
                </c:pt>
                <c:pt idx="127">
                  <c:v>6</c:v>
                </c:pt>
                <c:pt idx="129">
                  <c:v>266</c:v>
                </c:pt>
                <c:pt idx="130">
                  <c:v>356</c:v>
                </c:pt>
                <c:pt idx="131">
                  <c:v>12</c:v>
                </c:pt>
                <c:pt idx="132">
                  <c:v>26</c:v>
                </c:pt>
                <c:pt idx="133">
                  <c:v>3</c:v>
                </c:pt>
                <c:pt idx="135">
                  <c:v>226</c:v>
                </c:pt>
                <c:pt idx="136">
                  <c:v>331</c:v>
                </c:pt>
                <c:pt idx="137">
                  <c:v>17</c:v>
                </c:pt>
                <c:pt idx="138">
                  <c:v>22</c:v>
                </c:pt>
                <c:pt idx="139">
                  <c:v>6</c:v>
                </c:pt>
                <c:pt idx="147">
                  <c:v>363</c:v>
                </c:pt>
                <c:pt idx="148">
                  <c:v>366</c:v>
                </c:pt>
                <c:pt idx="149">
                  <c:v>45</c:v>
                </c:pt>
                <c:pt idx="150">
                  <c:v>71</c:v>
                </c:pt>
                <c:pt idx="151">
                  <c:v>2</c:v>
                </c:pt>
                <c:pt idx="153">
                  <c:v>427</c:v>
                </c:pt>
                <c:pt idx="154">
                  <c:v>421</c:v>
                </c:pt>
                <c:pt idx="155">
                  <c:v>58</c:v>
                </c:pt>
                <c:pt idx="156">
                  <c:v>68</c:v>
                </c:pt>
                <c:pt idx="157">
                  <c:v>6</c:v>
                </c:pt>
              </c:numCache>
            </c:numRef>
          </c:xVal>
          <c:yVal>
            <c:numRef>
              <c:f>'Oil and Gas Equip Services'!$N$2:$N$160</c:f>
              <c:numCache>
                <c:formatCode>General</c:formatCode>
                <c:ptCount val="159"/>
                <c:pt idx="0" formatCode="#,##0.00">
                  <c:v>1010.6</c:v>
                </c:pt>
                <c:pt idx="1">
                  <c:v>63.1</c:v>
                </c:pt>
                <c:pt idx="2" formatCode="#,##0.00">
                  <c:v>1057.3030000000001</c:v>
                </c:pt>
                <c:pt idx="3">
                  <c:v>84.242999999999995</c:v>
                </c:pt>
                <c:pt idx="4" formatCode="#,##0.00">
                  <c:v>1299.4459999999999</c:v>
                </c:pt>
                <c:pt idx="5">
                  <c:v>105.57899999999999</c:v>
                </c:pt>
                <c:pt idx="6" formatCode="#,##0.00">
                  <c:v>1422.348</c:v>
                </c:pt>
                <c:pt idx="7">
                  <c:v>151.583</c:v>
                </c:pt>
                <c:pt idx="8" formatCode="#,##0.00">
                  <c:v>2131.0050000000001</c:v>
                </c:pt>
                <c:pt idx="9">
                  <c:v>183.83600000000001</c:v>
                </c:pt>
                <c:pt idx="10" formatCode="#,##0.00">
                  <c:v>3098.3850000000002</c:v>
                </c:pt>
                <c:pt idx="11">
                  <c:v>261.86799999999999</c:v>
                </c:pt>
                <c:pt idx="12" formatCode="#,##0.00">
                  <c:v>4209.6019999999999</c:v>
                </c:pt>
                <c:pt idx="13">
                  <c:v>372.26499999999999</c:v>
                </c:pt>
                <c:pt idx="14" formatCode="#,##0.00">
                  <c:v>4866.2889999999998</c:v>
                </c:pt>
                <c:pt idx="15">
                  <c:v>552.58199999999999</c:v>
                </c:pt>
                <c:pt idx="16" formatCode="#,##0.00">
                  <c:v>5424.2110000000002</c:v>
                </c:pt>
                <c:pt idx="17">
                  <c:v>708.69600000000003</c:v>
                </c:pt>
                <c:pt idx="18" formatCode="#,##0.00">
                  <c:v>6641.625</c:v>
                </c:pt>
                <c:pt idx="19">
                  <c:v>919.02199999999993</c:v>
                </c:pt>
                <c:pt idx="20" formatCode="#,##0.00">
                  <c:v>7765.8010000000004</c:v>
                </c:pt>
                <c:pt idx="21" formatCode="#,##0.00">
                  <c:v>1168.8109999999999</c:v>
                </c:pt>
                <c:pt idx="22" formatCode="#,##0.00">
                  <c:v>8327.2970000000005</c:v>
                </c:pt>
                <c:pt idx="23" formatCode="#,##0.00">
                  <c:v>1547.444</c:v>
                </c:pt>
                <c:pt idx="24" formatCode="#,##0.00">
                  <c:v>8434.527</c:v>
                </c:pt>
                <c:pt idx="25" formatCode="#,##0.00">
                  <c:v>2140.0160000000001</c:v>
                </c:pt>
                <c:pt idx="26" formatCode="#,##0.00">
                  <c:v>7281.7730000000001</c:v>
                </c:pt>
                <c:pt idx="27" formatCode="#,##0.00">
                  <c:v>2535.1010000000001</c:v>
                </c:pt>
                <c:pt idx="28" formatCode="#,##0.00">
                  <c:v>5510.7190000000001</c:v>
                </c:pt>
                <c:pt idx="29" formatCode="#,##0.00">
                  <c:v>1837.587</c:v>
                </c:pt>
                <c:pt idx="30" formatCode="#,##0.00">
                  <c:v>5427.6639999999998</c:v>
                </c:pt>
                <c:pt idx="31" formatCode="#,##0.00">
                  <c:v>1833.693</c:v>
                </c:pt>
                <c:pt idx="32" formatCode="#,##0.00">
                  <c:v>4781.3870000000006</c:v>
                </c:pt>
                <c:pt idx="33" formatCode="#,##0.00">
                  <c:v>1904.3209999999999</c:v>
                </c:pt>
                <c:pt idx="34" formatCode="#,##0.00">
                  <c:v>3526.9760000000001</c:v>
                </c:pt>
                <c:pt idx="35" formatCode="#,##0.00">
                  <c:v>1557.211</c:v>
                </c:pt>
                <c:pt idx="36" formatCode="#,##0.00">
                  <c:v>3835.5</c:v>
                </c:pt>
                <c:pt idx="37" formatCode="#,##0.00">
                  <c:v>1923.598</c:v>
                </c:pt>
                <c:pt idx="38" formatCode="#,##0.00">
                  <c:v>4825.7</c:v>
                </c:pt>
                <c:pt idx="39" formatCode="#,##0.00">
                  <c:v>2316.1509999999998</c:v>
                </c:pt>
                <c:pt idx="40" formatCode="#,##0.00">
                  <c:v>5659.5</c:v>
                </c:pt>
                <c:pt idx="41" formatCode="#,##0.00">
                  <c:v>2327.9949999999999</c:v>
                </c:pt>
                <c:pt idx="42" formatCode="#,##0.00">
                  <c:v>6905.2</c:v>
                </c:pt>
                <c:pt idx="43" formatCode="#,##0.00">
                  <c:v>2614.2570000000001</c:v>
                </c:pt>
                <c:pt idx="44" formatCode="#,##0.00">
                  <c:v>6975.5</c:v>
                </c:pt>
                <c:pt idx="45" formatCode="#,##0.00">
                  <c:v>2828.357</c:v>
                </c:pt>
                <c:pt idx="46" formatCode="#,##0.00">
                  <c:v>6525.4</c:v>
                </c:pt>
                <c:pt idx="47" formatCode="#,##0.00">
                  <c:v>2538.5149999999999</c:v>
                </c:pt>
                <c:pt idx="48" formatCode="#,##0.00">
                  <c:v>6274.5</c:v>
                </c:pt>
                <c:pt idx="49" formatCode="#,##0.00">
                  <c:v>2701.6970000000001</c:v>
                </c:pt>
                <c:pt idx="50" formatCode="#,##0.00">
                  <c:v>5647.5</c:v>
                </c:pt>
                <c:pt idx="51" formatCode="#,##0.00">
                  <c:v>2504.7579999999998</c:v>
                </c:pt>
                <c:pt idx="52" formatCode="#,##0.00">
                  <c:v>1108.7080000000001</c:v>
                </c:pt>
                <c:pt idx="53" formatCode="#,##0.00">
                  <c:v>5610.3</c:v>
                </c:pt>
                <c:pt idx="54" formatCode="#,##0.00">
                  <c:v>2637.4639999999999</c:v>
                </c:pt>
                <c:pt idx="55">
                  <c:v>545.803</c:v>
                </c:pt>
                <c:pt idx="56" formatCode="#,##0.00">
                  <c:v>1141.7429999999999</c:v>
                </c:pt>
                <c:pt idx="57" formatCode="#,##0.00">
                  <c:v>7279.6</c:v>
                </c:pt>
                <c:pt idx="58" formatCode="#,##0.00">
                  <c:v>3027.73</c:v>
                </c:pt>
                <c:pt idx="59">
                  <c:v>648.62099999999998</c:v>
                </c:pt>
                <c:pt idx="60" formatCode="#,##0.00">
                  <c:v>1387.143</c:v>
                </c:pt>
                <c:pt idx="61" formatCode="#,##0.00">
                  <c:v>8694.2000000000007</c:v>
                </c:pt>
                <c:pt idx="62" formatCode="#,##0.00">
                  <c:v>3685.4</c:v>
                </c:pt>
                <c:pt idx="63" formatCode="#,##0.00">
                  <c:v>1005.572</c:v>
                </c:pt>
                <c:pt idx="64" formatCode="#,##0.00">
                  <c:v>1798.741</c:v>
                </c:pt>
                <c:pt idx="65" formatCode="#,##0.00">
                  <c:v>17159.3</c:v>
                </c:pt>
                <c:pt idx="66" formatCode="#,##0.00">
                  <c:v>6311.9</c:v>
                </c:pt>
                <c:pt idx="67" formatCode="#,##0.00">
                  <c:v>1172.0129999999999</c:v>
                </c:pt>
                <c:pt idx="68" formatCode="#,##0.00">
                  <c:v>1882.1110000000001</c:v>
                </c:pt>
                <c:pt idx="70" formatCode="#,##0">
                  <c:v>14765</c:v>
                </c:pt>
                <c:pt idx="71" formatCode="#,##0.00">
                  <c:v>4546.7</c:v>
                </c:pt>
                <c:pt idx="72">
                  <c:v>745.21500000000003</c:v>
                </c:pt>
                <c:pt idx="73" formatCode="#,##0.00">
                  <c:v>1464.76</c:v>
                </c:pt>
                <c:pt idx="74" formatCode="#,##0.00">
                  <c:v>1953.1</c:v>
                </c:pt>
                <c:pt idx="75" formatCode="#,##0">
                  <c:v>11856</c:v>
                </c:pt>
                <c:pt idx="76" formatCode="#,##0.00">
                  <c:v>5233.8</c:v>
                </c:pt>
                <c:pt idx="77" formatCode="#,##0.00">
                  <c:v>1149.92</c:v>
                </c:pt>
                <c:pt idx="78" formatCode="#,##0.00">
                  <c:v>1386.7090000000001</c:v>
                </c:pt>
                <c:pt idx="79" formatCode="#,##0.00">
                  <c:v>1875.2</c:v>
                </c:pt>
                <c:pt idx="80" formatCode="#,##0">
                  <c:v>12939</c:v>
                </c:pt>
                <c:pt idx="81" formatCode="#,##0.00">
                  <c:v>5382.2</c:v>
                </c:pt>
                <c:pt idx="82" formatCode="#,##0.00">
                  <c:v>1747.4549999999999</c:v>
                </c:pt>
                <c:pt idx="83" formatCode="#,##0.00">
                  <c:v>1563.6780000000001</c:v>
                </c:pt>
                <c:pt idx="84" formatCode="#,##0.00">
                  <c:v>1927.9</c:v>
                </c:pt>
                <c:pt idx="85" formatCode="#,##0">
                  <c:v>12498</c:v>
                </c:pt>
                <c:pt idx="86" formatCode="#,##0.00">
                  <c:v>5020.4000000000005</c:v>
                </c:pt>
                <c:pt idx="87" formatCode="#,##0.00">
                  <c:v>1521.9459999999999</c:v>
                </c:pt>
                <c:pt idx="88" formatCode="#,##0.00">
                  <c:v>1538.1</c:v>
                </c:pt>
                <c:pt idx="89" formatCode="#,##0.00">
                  <c:v>2071.5</c:v>
                </c:pt>
                <c:pt idx="90" formatCode="#,##0">
                  <c:v>16246</c:v>
                </c:pt>
                <c:pt idx="91" formatCode="#,##0.00">
                  <c:v>5292.8</c:v>
                </c:pt>
                <c:pt idx="92" formatCode="#,##0.00">
                  <c:v>2004.92</c:v>
                </c:pt>
                <c:pt idx="93" formatCode="#,##0.00">
                  <c:v>1634.346</c:v>
                </c:pt>
                <c:pt idx="94" formatCode="#,##0.00">
                  <c:v>2307.1</c:v>
                </c:pt>
                <c:pt idx="95" formatCode="#,##0">
                  <c:v>20464</c:v>
                </c:pt>
                <c:pt idx="96" formatCode="#,##0.00">
                  <c:v>6103.8</c:v>
                </c:pt>
                <c:pt idx="97" formatCode="#,##0.00">
                  <c:v>2318.1</c:v>
                </c:pt>
                <c:pt idx="98" formatCode="#,##0.00">
                  <c:v>2092.8449999999998</c:v>
                </c:pt>
                <c:pt idx="99" formatCode="#,##0.00">
                  <c:v>2767.7</c:v>
                </c:pt>
                <c:pt idx="100" formatCode="#,##0">
                  <c:v>21007</c:v>
                </c:pt>
                <c:pt idx="101" formatCode="#,##0.00">
                  <c:v>7185.5</c:v>
                </c:pt>
                <c:pt idx="102" formatCode="#,##0.00">
                  <c:v>4644.5</c:v>
                </c:pt>
                <c:pt idx="103" formatCode="#,##0.00">
                  <c:v>2517.8470000000002</c:v>
                </c:pt>
                <c:pt idx="104" formatCode="#,##0.00">
                  <c:v>3226.7</c:v>
                </c:pt>
                <c:pt idx="105" formatCode="#,##0">
                  <c:v>22504</c:v>
                </c:pt>
                <c:pt idx="106" formatCode="#,##0.00">
                  <c:v>9027.4</c:v>
                </c:pt>
                <c:pt idx="107" formatCode="#,##0.00">
                  <c:v>7025.8</c:v>
                </c:pt>
                <c:pt idx="108" formatCode="#,##0.00">
                  <c:v>3742.9070000000002</c:v>
                </c:pt>
                <c:pt idx="109" formatCode="#,##0.00">
                  <c:v>3790.7</c:v>
                </c:pt>
                <c:pt idx="110" formatCode="#,##0.00">
                  <c:v>1713.6790000000001</c:v>
                </c:pt>
                <c:pt idx="111" formatCode="#,##0">
                  <c:v>15264</c:v>
                </c:pt>
                <c:pt idx="112" formatCode="#,##0.00">
                  <c:v>10428.200000000001</c:v>
                </c:pt>
                <c:pt idx="113" formatCode="#,##0">
                  <c:v>9789</c:v>
                </c:pt>
                <c:pt idx="114" formatCode="#,##0.00">
                  <c:v>4666.3680000000004</c:v>
                </c:pt>
                <c:pt idx="115" formatCode="#,##0.00">
                  <c:v>4615.4000000000005</c:v>
                </c:pt>
                <c:pt idx="116" formatCode="#,##0.00">
                  <c:v>2267.4679999999998</c:v>
                </c:pt>
                <c:pt idx="117" formatCode="#,##0">
                  <c:v>18279</c:v>
                </c:pt>
                <c:pt idx="118" formatCode="#,##0">
                  <c:v>11864</c:v>
                </c:pt>
                <c:pt idx="119" formatCode="#,##0.00">
                  <c:v>13431.4</c:v>
                </c:pt>
                <c:pt idx="120" formatCode="#,##0.00">
                  <c:v>5848.8770000000004</c:v>
                </c:pt>
                <c:pt idx="121" formatCode="#,##0.00">
                  <c:v>4550.9000000000005</c:v>
                </c:pt>
                <c:pt idx="123" formatCode="#,##0">
                  <c:v>14675</c:v>
                </c:pt>
                <c:pt idx="124" formatCode="#,##0">
                  <c:v>9664</c:v>
                </c:pt>
                <c:pt idx="125" formatCode="#,##0">
                  <c:v>12712</c:v>
                </c:pt>
                <c:pt idx="126" formatCode="#,##0.00">
                  <c:v>5223.2449999999999</c:v>
                </c:pt>
                <c:pt idx="127" formatCode="#,##0.00">
                  <c:v>4405.4000000000005</c:v>
                </c:pt>
                <c:pt idx="128" formatCode="#,##0.00">
                  <c:v>3661.922</c:v>
                </c:pt>
                <c:pt idx="129" formatCode="#,##0">
                  <c:v>17973</c:v>
                </c:pt>
                <c:pt idx="130" formatCode="#,##0">
                  <c:v>14414</c:v>
                </c:pt>
                <c:pt idx="131" formatCode="#,##0">
                  <c:v>12156</c:v>
                </c:pt>
                <c:pt idx="132" formatCode="#,##0.00">
                  <c:v>6134.8</c:v>
                </c:pt>
                <c:pt idx="133" formatCode="#,##0.00">
                  <c:v>4125.6000000000004</c:v>
                </c:pt>
                <c:pt idx="134" formatCode="#,##0.00">
                  <c:v>3845.5360000000001</c:v>
                </c:pt>
                <c:pt idx="135" formatCode="#,##0">
                  <c:v>24829</c:v>
                </c:pt>
                <c:pt idx="136" formatCode="#,##0">
                  <c:v>19831</c:v>
                </c:pt>
                <c:pt idx="137" formatCode="#,##0">
                  <c:v>14658</c:v>
                </c:pt>
                <c:pt idx="138" formatCode="#,##0">
                  <c:v>6959</c:v>
                </c:pt>
                <c:pt idx="139" formatCode="#,##0">
                  <c:v>5099</c:v>
                </c:pt>
                <c:pt idx="140" formatCode="#,##0.00">
                  <c:v>4832.4230000000007</c:v>
                </c:pt>
                <c:pt idx="141" formatCode="#,##0">
                  <c:v>28503</c:v>
                </c:pt>
                <c:pt idx="142" formatCode="#,##0">
                  <c:v>21361</c:v>
                </c:pt>
                <c:pt idx="143" formatCode="#,##0">
                  <c:v>20041</c:v>
                </c:pt>
                <c:pt idx="144" formatCode="#,##0.00">
                  <c:v>8502.1</c:v>
                </c:pt>
                <c:pt idx="145" formatCode="#,##0.00">
                  <c:v>6151.4</c:v>
                </c:pt>
                <c:pt idx="146" formatCode="#,##0.00">
                  <c:v>5570.8580000000002</c:v>
                </c:pt>
                <c:pt idx="147" formatCode="#,##0">
                  <c:v>29402</c:v>
                </c:pt>
                <c:pt idx="148" formatCode="#,##0">
                  <c:v>22364</c:v>
                </c:pt>
                <c:pt idx="149" formatCode="#,##0">
                  <c:v>22767</c:v>
                </c:pt>
                <c:pt idx="150" formatCode="#,##0.00">
                  <c:v>9838.4</c:v>
                </c:pt>
                <c:pt idx="151" formatCode="#,##0.00">
                  <c:v>7126.2</c:v>
                </c:pt>
                <c:pt idx="152" formatCode="#,##0.00">
                  <c:v>5230.7920000000004</c:v>
                </c:pt>
                <c:pt idx="153" formatCode="#,##0">
                  <c:v>32870</c:v>
                </c:pt>
                <c:pt idx="154" formatCode="#,##0">
                  <c:v>24551</c:v>
                </c:pt>
                <c:pt idx="155" formatCode="#,##0">
                  <c:v>21440</c:v>
                </c:pt>
                <c:pt idx="156" formatCode="#,##0">
                  <c:v>10381</c:v>
                </c:pt>
                <c:pt idx="157" formatCode="#,##0.00">
                  <c:v>7942.6</c:v>
                </c:pt>
                <c:pt idx="158" formatCode="#,##0.00">
                  <c:v>5933.2120000000004</c:v>
                </c:pt>
              </c:numCache>
            </c:numRef>
          </c:yVal>
          <c:smooth val="0"/>
          <c:extLst>
            <c:ext xmlns:c16="http://schemas.microsoft.com/office/drawing/2014/chart" uri="{C3380CC4-5D6E-409C-BE32-E72D297353CC}">
              <c16:uniqueId val="{00000000-86AF-40BE-8539-1D5345D8B685}"/>
            </c:ext>
          </c:extLst>
        </c:ser>
        <c:dLbls>
          <c:showLegendKey val="0"/>
          <c:showVal val="0"/>
          <c:showCatName val="0"/>
          <c:showSerName val="0"/>
          <c:showPercent val="0"/>
          <c:showBubbleSize val="0"/>
        </c:dLbls>
        <c:axId val="388560088"/>
        <c:axId val="386320992"/>
      </c:scatterChart>
      <c:valAx>
        <c:axId val="388560088"/>
        <c:scaling>
          <c:orientation val="minMax"/>
        </c:scaling>
        <c:delete val="0"/>
        <c:axPos val="b"/>
        <c:title>
          <c:tx>
            <c:rich>
              <a:bodyPr/>
              <a:lstStyle/>
              <a:p>
                <a:pPr>
                  <a:defRPr/>
                </a:pPr>
                <a:r>
                  <a:rPr lang="en-US" sz="1800" dirty="0"/>
                  <a:t>US Patent</a:t>
                </a:r>
                <a:r>
                  <a:rPr lang="en-US" sz="1800" baseline="0" dirty="0"/>
                  <a:t> Count</a:t>
                </a:r>
                <a:endParaRPr lang="en-US" sz="1800" dirty="0"/>
              </a:p>
            </c:rich>
          </c:tx>
          <c:layout>
            <c:manualLayout>
              <c:xMode val="edge"/>
              <c:yMode val="edge"/>
              <c:x val="0.47197531798909798"/>
              <c:y val="0.91206896551724104"/>
            </c:manualLayout>
          </c:layout>
          <c:overlay val="0"/>
        </c:title>
        <c:numFmt formatCode="General" sourceLinked="1"/>
        <c:majorTickMark val="out"/>
        <c:minorTickMark val="none"/>
        <c:tickLblPos val="nextTo"/>
        <c:txPr>
          <a:bodyPr/>
          <a:lstStyle/>
          <a:p>
            <a:pPr>
              <a:defRPr sz="1800" b="1" i="0"/>
            </a:pPr>
            <a:endParaRPr lang="en-US"/>
          </a:p>
        </c:txPr>
        <c:crossAx val="386320992"/>
        <c:crosses val="autoZero"/>
        <c:crossBetween val="midCat"/>
      </c:valAx>
      <c:valAx>
        <c:axId val="386320992"/>
        <c:scaling>
          <c:orientation val="minMax"/>
        </c:scaling>
        <c:delete val="0"/>
        <c:axPos val="l"/>
        <c:majorGridlines/>
        <c:title>
          <c:tx>
            <c:rich>
              <a:bodyPr rot="-5400000" vert="horz"/>
              <a:lstStyle/>
              <a:p>
                <a:pPr>
                  <a:defRPr/>
                </a:pPr>
                <a:r>
                  <a:rPr lang="en-US" sz="2000" dirty="0"/>
                  <a:t>Revenue</a:t>
                </a:r>
              </a:p>
              <a:p>
                <a:pPr>
                  <a:defRPr/>
                </a:pPr>
                <a:r>
                  <a:rPr lang="en-US" sz="1800" b="0" dirty="0"/>
                  <a:t>in millions</a:t>
                </a:r>
              </a:p>
            </c:rich>
          </c:tx>
          <c:layout>
            <c:manualLayout>
              <c:xMode val="edge"/>
              <c:yMode val="edge"/>
              <c:x val="8.0128205128205104E-3"/>
              <c:y val="0.38276088333785901"/>
            </c:manualLayout>
          </c:layout>
          <c:overlay val="0"/>
        </c:title>
        <c:numFmt formatCode="&quot;$&quot;#,##0" sourceLinked="0"/>
        <c:majorTickMark val="out"/>
        <c:minorTickMark val="none"/>
        <c:tickLblPos val="nextTo"/>
        <c:txPr>
          <a:bodyPr/>
          <a:lstStyle/>
          <a:p>
            <a:pPr>
              <a:defRPr sz="1600" b="1" i="0"/>
            </a:pPr>
            <a:endParaRPr lang="en-US"/>
          </a:p>
        </c:txPr>
        <c:crossAx val="388560088"/>
        <c:crosses val="autoZero"/>
        <c:crossBetween val="midCat"/>
      </c:valAx>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0193E5-A313-4B8C-9823-93AB993886F3}"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7189EC2D-6FA0-4334-8EDA-78B24FCE97C7}">
      <dgm:prSet phldrT="[Text]"/>
      <dgm:spPr/>
      <dgm:t>
        <a:bodyPr/>
        <a:lstStyle/>
        <a:p>
          <a:r>
            <a:rPr lang="en-US" dirty="0"/>
            <a:t>INPUT</a:t>
          </a:r>
        </a:p>
      </dgm:t>
    </dgm:pt>
    <dgm:pt modelId="{31A8B6E9-5767-44AC-8D69-DB1324A48567}" type="parTrans" cxnId="{C06C1DC2-97DE-46F6-9530-E1424670CE6E}">
      <dgm:prSet/>
      <dgm:spPr/>
      <dgm:t>
        <a:bodyPr/>
        <a:lstStyle/>
        <a:p>
          <a:endParaRPr lang="en-US"/>
        </a:p>
      </dgm:t>
    </dgm:pt>
    <dgm:pt modelId="{AE66661D-3217-41E7-820B-A51D91A1077E}" type="sibTrans" cxnId="{C06C1DC2-97DE-46F6-9530-E1424670CE6E}">
      <dgm:prSet/>
      <dgm:spPr/>
      <dgm:t>
        <a:bodyPr/>
        <a:lstStyle/>
        <a:p>
          <a:endParaRPr lang="en-US"/>
        </a:p>
      </dgm:t>
    </dgm:pt>
    <dgm:pt modelId="{8F1B7D8D-8803-4245-B115-2063978EAB77}">
      <dgm:prSet phldrT="[Text]"/>
      <dgm:spPr/>
      <dgm:t>
        <a:bodyPr/>
        <a:lstStyle/>
        <a:p>
          <a:r>
            <a:rPr lang="en-US" dirty="0">
              <a:solidFill>
                <a:schemeClr val="tx1"/>
              </a:solidFill>
            </a:rPr>
            <a:t>XML Patent Files</a:t>
          </a:r>
        </a:p>
      </dgm:t>
    </dgm:pt>
    <dgm:pt modelId="{EF4BFD2B-1EEE-4197-BEB5-4F38179A26A5}" type="parTrans" cxnId="{8AB38232-DD66-4F08-9B3C-75D239E20F28}">
      <dgm:prSet/>
      <dgm:spPr/>
      <dgm:t>
        <a:bodyPr/>
        <a:lstStyle/>
        <a:p>
          <a:endParaRPr lang="en-US"/>
        </a:p>
      </dgm:t>
    </dgm:pt>
    <dgm:pt modelId="{CEF9C821-152D-4A8C-888D-F990A66F9E24}" type="sibTrans" cxnId="{8AB38232-DD66-4F08-9B3C-75D239E20F28}">
      <dgm:prSet/>
      <dgm:spPr/>
      <dgm:t>
        <a:bodyPr/>
        <a:lstStyle/>
        <a:p>
          <a:endParaRPr lang="en-US"/>
        </a:p>
      </dgm:t>
    </dgm:pt>
    <dgm:pt modelId="{E6C05CDF-2958-4ED5-9F43-2F15FA8BD6B9}">
      <dgm:prSet phldrT="[Text]"/>
      <dgm:spPr/>
      <dgm:t>
        <a:bodyPr/>
        <a:lstStyle/>
        <a:p>
          <a:r>
            <a:rPr lang="en-US" dirty="0"/>
            <a:t>PROCESSING</a:t>
          </a:r>
        </a:p>
      </dgm:t>
    </dgm:pt>
    <dgm:pt modelId="{8932AC4E-C753-4AA3-84B5-2E37471B8F7E}" type="parTrans" cxnId="{1E058D5C-8C86-45AA-A880-197D0B8CD386}">
      <dgm:prSet/>
      <dgm:spPr/>
      <dgm:t>
        <a:bodyPr/>
        <a:lstStyle/>
        <a:p>
          <a:endParaRPr lang="en-US"/>
        </a:p>
      </dgm:t>
    </dgm:pt>
    <dgm:pt modelId="{4A754C9B-CC01-48D5-8A33-344847A2AE42}" type="sibTrans" cxnId="{1E058D5C-8C86-45AA-A880-197D0B8CD386}">
      <dgm:prSet/>
      <dgm:spPr/>
      <dgm:t>
        <a:bodyPr/>
        <a:lstStyle/>
        <a:p>
          <a:endParaRPr lang="en-US"/>
        </a:p>
      </dgm:t>
    </dgm:pt>
    <dgm:pt modelId="{9FB14B9D-E9B8-408F-BD6E-BE9C22F79224}">
      <dgm:prSet phldrT="[Text]"/>
      <dgm:spPr/>
      <dgm:t>
        <a:bodyPr/>
        <a:lstStyle/>
        <a:p>
          <a:r>
            <a:rPr lang="en-US" dirty="0">
              <a:solidFill>
                <a:schemeClr val="tx1"/>
              </a:solidFill>
            </a:rPr>
            <a:t>MapReduce</a:t>
          </a:r>
        </a:p>
      </dgm:t>
    </dgm:pt>
    <dgm:pt modelId="{E8CC00F7-971C-4530-ABA5-E13C44FA79FD}" type="parTrans" cxnId="{741444D1-A886-4ADF-A432-0BF19D2C0892}">
      <dgm:prSet/>
      <dgm:spPr/>
      <dgm:t>
        <a:bodyPr/>
        <a:lstStyle/>
        <a:p>
          <a:endParaRPr lang="en-US"/>
        </a:p>
      </dgm:t>
    </dgm:pt>
    <dgm:pt modelId="{4DEDD203-FCA5-45AF-A452-61C54A15225E}" type="sibTrans" cxnId="{741444D1-A886-4ADF-A432-0BF19D2C0892}">
      <dgm:prSet/>
      <dgm:spPr/>
      <dgm:t>
        <a:bodyPr/>
        <a:lstStyle/>
        <a:p>
          <a:endParaRPr lang="en-US"/>
        </a:p>
      </dgm:t>
    </dgm:pt>
    <dgm:pt modelId="{1541CC88-7870-44EB-95F2-73EF063C8F32}">
      <dgm:prSet phldrT="[Text]"/>
      <dgm:spPr/>
      <dgm:t>
        <a:bodyPr/>
        <a:lstStyle/>
        <a:p>
          <a:r>
            <a:rPr lang="en-US" dirty="0"/>
            <a:t>OUTPUT</a:t>
          </a:r>
        </a:p>
      </dgm:t>
    </dgm:pt>
    <dgm:pt modelId="{FB8BE2F4-662D-435C-9191-05FAEE5ABCBA}" type="parTrans" cxnId="{A4661122-5F3C-4555-AF9B-21D0399060E7}">
      <dgm:prSet/>
      <dgm:spPr/>
      <dgm:t>
        <a:bodyPr/>
        <a:lstStyle/>
        <a:p>
          <a:endParaRPr lang="en-US"/>
        </a:p>
      </dgm:t>
    </dgm:pt>
    <dgm:pt modelId="{4656B937-2751-42E7-B8EE-6063C0D1D0CC}" type="sibTrans" cxnId="{A4661122-5F3C-4555-AF9B-21D0399060E7}">
      <dgm:prSet/>
      <dgm:spPr/>
      <dgm:t>
        <a:bodyPr/>
        <a:lstStyle/>
        <a:p>
          <a:endParaRPr lang="en-US"/>
        </a:p>
      </dgm:t>
    </dgm:pt>
    <dgm:pt modelId="{B65F6242-73A3-4670-8D4A-C7AE3723A27E}">
      <dgm:prSet phldrT="[Text]"/>
      <dgm:spPr/>
      <dgm:t>
        <a:bodyPr/>
        <a:lstStyle/>
        <a:p>
          <a:pPr algn="l"/>
          <a:r>
            <a:rPr lang="en-US" dirty="0">
              <a:solidFill>
                <a:schemeClr val="tx1"/>
              </a:solidFill>
            </a:rPr>
            <a:t>1. Org name &amp; patent count</a:t>
          </a:r>
        </a:p>
        <a:p>
          <a:pPr algn="l"/>
          <a:r>
            <a:rPr lang="en-US" dirty="0">
              <a:solidFill>
                <a:schemeClr val="tx1"/>
              </a:solidFill>
            </a:rPr>
            <a:t>2. Patent Title</a:t>
          </a:r>
        </a:p>
        <a:p>
          <a:pPr algn="l"/>
          <a:r>
            <a:rPr lang="en-US" dirty="0">
              <a:solidFill>
                <a:schemeClr val="tx1"/>
              </a:solidFill>
            </a:rPr>
            <a:t>3. Patent Abstract</a:t>
          </a:r>
        </a:p>
      </dgm:t>
    </dgm:pt>
    <dgm:pt modelId="{6D39D803-056F-41B1-9A5A-09C4E86ACEAD}" type="parTrans" cxnId="{5E83D4C5-08D5-4117-922D-E2D95643CE04}">
      <dgm:prSet/>
      <dgm:spPr/>
      <dgm:t>
        <a:bodyPr/>
        <a:lstStyle/>
        <a:p>
          <a:endParaRPr lang="en-US"/>
        </a:p>
      </dgm:t>
    </dgm:pt>
    <dgm:pt modelId="{748A30F1-A7EF-4EA2-99C0-3E1E58C8747D}" type="sibTrans" cxnId="{5E83D4C5-08D5-4117-922D-E2D95643CE04}">
      <dgm:prSet/>
      <dgm:spPr/>
      <dgm:t>
        <a:bodyPr/>
        <a:lstStyle/>
        <a:p>
          <a:endParaRPr lang="en-US"/>
        </a:p>
      </dgm:t>
    </dgm:pt>
    <dgm:pt modelId="{04712C0A-22B3-4826-97C8-A16DB7F383F5}" type="pres">
      <dgm:prSet presAssocID="{880193E5-A313-4B8C-9823-93AB993886F3}" presName="theList" presStyleCnt="0">
        <dgm:presLayoutVars>
          <dgm:dir/>
          <dgm:animLvl val="lvl"/>
          <dgm:resizeHandles val="exact"/>
        </dgm:presLayoutVars>
      </dgm:prSet>
      <dgm:spPr/>
    </dgm:pt>
    <dgm:pt modelId="{B6559B79-A831-4EE2-BCA7-5DBC4F47DC99}" type="pres">
      <dgm:prSet presAssocID="{7189EC2D-6FA0-4334-8EDA-78B24FCE97C7}" presName="compNode" presStyleCnt="0"/>
      <dgm:spPr/>
    </dgm:pt>
    <dgm:pt modelId="{5A36BE15-91E3-47D5-87CD-4F9B3DB5CCA7}" type="pres">
      <dgm:prSet presAssocID="{7189EC2D-6FA0-4334-8EDA-78B24FCE97C7}" presName="aNode" presStyleLbl="bgShp" presStyleIdx="0" presStyleCnt="3" custLinFactNeighborX="4764" custLinFactNeighborY="30116"/>
      <dgm:spPr/>
    </dgm:pt>
    <dgm:pt modelId="{00DC5C7F-5D52-47BE-AF7C-B7B73BB8C03D}" type="pres">
      <dgm:prSet presAssocID="{7189EC2D-6FA0-4334-8EDA-78B24FCE97C7}" presName="textNode" presStyleLbl="bgShp" presStyleIdx="0" presStyleCnt="3"/>
      <dgm:spPr/>
    </dgm:pt>
    <dgm:pt modelId="{887F3E4F-FAF1-4920-807A-BD676D545F20}" type="pres">
      <dgm:prSet presAssocID="{7189EC2D-6FA0-4334-8EDA-78B24FCE97C7}" presName="compChildNode" presStyleCnt="0"/>
      <dgm:spPr/>
    </dgm:pt>
    <dgm:pt modelId="{AC2A0F19-5284-4CE6-B2CE-ED515D151653}" type="pres">
      <dgm:prSet presAssocID="{7189EC2D-6FA0-4334-8EDA-78B24FCE97C7}" presName="theInnerList" presStyleCnt="0"/>
      <dgm:spPr/>
    </dgm:pt>
    <dgm:pt modelId="{3E81466D-0FAB-4CA1-AE34-8E27FB643650}" type="pres">
      <dgm:prSet presAssocID="{8F1B7D8D-8803-4245-B115-2063978EAB77}" presName="childNode" presStyleLbl="node1" presStyleIdx="0" presStyleCnt="3" custLinFactNeighborX="6283" custLinFactNeighborY="-37">
        <dgm:presLayoutVars>
          <dgm:bulletEnabled val="1"/>
        </dgm:presLayoutVars>
      </dgm:prSet>
      <dgm:spPr/>
    </dgm:pt>
    <dgm:pt modelId="{8A06FB49-A402-4DF8-B6F4-2A8089B4C000}" type="pres">
      <dgm:prSet presAssocID="{7189EC2D-6FA0-4334-8EDA-78B24FCE97C7}" presName="aSpace" presStyleCnt="0"/>
      <dgm:spPr/>
    </dgm:pt>
    <dgm:pt modelId="{ABE3CD09-83BC-4239-95D4-18C3D933B32C}" type="pres">
      <dgm:prSet presAssocID="{E6C05CDF-2958-4ED5-9F43-2F15FA8BD6B9}" presName="compNode" presStyleCnt="0"/>
      <dgm:spPr/>
    </dgm:pt>
    <dgm:pt modelId="{5CC2D8DB-2F5D-4993-87EB-5FBFB57D044D}" type="pres">
      <dgm:prSet presAssocID="{E6C05CDF-2958-4ED5-9F43-2F15FA8BD6B9}" presName="aNode" presStyleLbl="bgShp" presStyleIdx="1" presStyleCnt="3"/>
      <dgm:spPr/>
    </dgm:pt>
    <dgm:pt modelId="{CA12CACD-C427-4E35-B6EF-0C1B7F3997D9}" type="pres">
      <dgm:prSet presAssocID="{E6C05CDF-2958-4ED5-9F43-2F15FA8BD6B9}" presName="textNode" presStyleLbl="bgShp" presStyleIdx="1" presStyleCnt="3"/>
      <dgm:spPr/>
    </dgm:pt>
    <dgm:pt modelId="{313F9F2F-FA66-41EA-B8B9-D951059218AD}" type="pres">
      <dgm:prSet presAssocID="{E6C05CDF-2958-4ED5-9F43-2F15FA8BD6B9}" presName="compChildNode" presStyleCnt="0"/>
      <dgm:spPr/>
    </dgm:pt>
    <dgm:pt modelId="{C4159362-4DAE-4D22-80E0-F5609D6A8DB8}" type="pres">
      <dgm:prSet presAssocID="{E6C05CDF-2958-4ED5-9F43-2F15FA8BD6B9}" presName="theInnerList" presStyleCnt="0"/>
      <dgm:spPr/>
    </dgm:pt>
    <dgm:pt modelId="{0CF83510-D084-406B-8A8B-5C46C3CB9645}" type="pres">
      <dgm:prSet presAssocID="{9FB14B9D-E9B8-408F-BD6E-BE9C22F79224}" presName="childNode" presStyleLbl="node1" presStyleIdx="1" presStyleCnt="3">
        <dgm:presLayoutVars>
          <dgm:bulletEnabled val="1"/>
        </dgm:presLayoutVars>
      </dgm:prSet>
      <dgm:spPr/>
    </dgm:pt>
    <dgm:pt modelId="{5F8025A3-FB78-4A9A-BD0D-12CF639D3C34}" type="pres">
      <dgm:prSet presAssocID="{E6C05CDF-2958-4ED5-9F43-2F15FA8BD6B9}" presName="aSpace" presStyleCnt="0"/>
      <dgm:spPr/>
    </dgm:pt>
    <dgm:pt modelId="{C58D9B24-5E82-4370-B81B-E8D5F021DC98}" type="pres">
      <dgm:prSet presAssocID="{1541CC88-7870-44EB-95F2-73EF063C8F32}" presName="compNode" presStyleCnt="0"/>
      <dgm:spPr/>
    </dgm:pt>
    <dgm:pt modelId="{95D30FAF-ECE7-45D7-BE84-7A36AD136D37}" type="pres">
      <dgm:prSet presAssocID="{1541CC88-7870-44EB-95F2-73EF063C8F32}" presName="aNode" presStyleLbl="bgShp" presStyleIdx="2" presStyleCnt="3"/>
      <dgm:spPr/>
    </dgm:pt>
    <dgm:pt modelId="{74D6ADAF-CEF2-4F03-8938-A1D19E055FEF}" type="pres">
      <dgm:prSet presAssocID="{1541CC88-7870-44EB-95F2-73EF063C8F32}" presName="textNode" presStyleLbl="bgShp" presStyleIdx="2" presStyleCnt="3"/>
      <dgm:spPr/>
    </dgm:pt>
    <dgm:pt modelId="{7AE14719-4D89-457A-8488-B24A60E79147}" type="pres">
      <dgm:prSet presAssocID="{1541CC88-7870-44EB-95F2-73EF063C8F32}" presName="compChildNode" presStyleCnt="0"/>
      <dgm:spPr/>
    </dgm:pt>
    <dgm:pt modelId="{F5AB10B7-2EB8-4DDF-A088-0573211BD192}" type="pres">
      <dgm:prSet presAssocID="{1541CC88-7870-44EB-95F2-73EF063C8F32}" presName="theInnerList" presStyleCnt="0"/>
      <dgm:spPr/>
    </dgm:pt>
    <dgm:pt modelId="{3BEA433E-E5D9-4145-8763-5A49F84F13DD}" type="pres">
      <dgm:prSet presAssocID="{B65F6242-73A3-4670-8D4A-C7AE3723A27E}" presName="childNode" presStyleLbl="node1" presStyleIdx="2" presStyleCnt="3">
        <dgm:presLayoutVars>
          <dgm:bulletEnabled val="1"/>
        </dgm:presLayoutVars>
      </dgm:prSet>
      <dgm:spPr/>
    </dgm:pt>
  </dgm:ptLst>
  <dgm:cxnLst>
    <dgm:cxn modelId="{960B775F-4D89-4E8D-8B4F-8803F5798275}" type="presOf" srcId="{7189EC2D-6FA0-4334-8EDA-78B24FCE97C7}" destId="{00DC5C7F-5D52-47BE-AF7C-B7B73BB8C03D}" srcOrd="1" destOrd="0" presId="urn:microsoft.com/office/officeart/2005/8/layout/lProcess2"/>
    <dgm:cxn modelId="{8AB38232-DD66-4F08-9B3C-75D239E20F28}" srcId="{7189EC2D-6FA0-4334-8EDA-78B24FCE97C7}" destId="{8F1B7D8D-8803-4245-B115-2063978EAB77}" srcOrd="0" destOrd="0" parTransId="{EF4BFD2B-1EEE-4197-BEB5-4F38179A26A5}" sibTransId="{CEF9C821-152D-4A8C-888D-F990A66F9E24}"/>
    <dgm:cxn modelId="{DA0FA98C-27BA-444C-8C9E-0600918B7900}" type="presOf" srcId="{7189EC2D-6FA0-4334-8EDA-78B24FCE97C7}" destId="{5A36BE15-91E3-47D5-87CD-4F9B3DB5CCA7}" srcOrd="0" destOrd="0" presId="urn:microsoft.com/office/officeart/2005/8/layout/lProcess2"/>
    <dgm:cxn modelId="{741444D1-A886-4ADF-A432-0BF19D2C0892}" srcId="{E6C05CDF-2958-4ED5-9F43-2F15FA8BD6B9}" destId="{9FB14B9D-E9B8-408F-BD6E-BE9C22F79224}" srcOrd="0" destOrd="0" parTransId="{E8CC00F7-971C-4530-ABA5-E13C44FA79FD}" sibTransId="{4DEDD203-FCA5-45AF-A452-61C54A15225E}"/>
    <dgm:cxn modelId="{A0196EC4-E332-47BA-B95F-73BAA7285AE4}" type="presOf" srcId="{8F1B7D8D-8803-4245-B115-2063978EAB77}" destId="{3E81466D-0FAB-4CA1-AE34-8E27FB643650}" srcOrd="0" destOrd="0" presId="urn:microsoft.com/office/officeart/2005/8/layout/lProcess2"/>
    <dgm:cxn modelId="{07FC6918-975C-4574-A50C-3F54CE86202A}" type="presOf" srcId="{9FB14B9D-E9B8-408F-BD6E-BE9C22F79224}" destId="{0CF83510-D084-406B-8A8B-5C46C3CB9645}" srcOrd="0" destOrd="0" presId="urn:microsoft.com/office/officeart/2005/8/layout/lProcess2"/>
    <dgm:cxn modelId="{0D8F1335-D653-4F85-B4DA-FB76A18D411B}" type="presOf" srcId="{880193E5-A313-4B8C-9823-93AB993886F3}" destId="{04712C0A-22B3-4826-97C8-A16DB7F383F5}" srcOrd="0" destOrd="0" presId="urn:microsoft.com/office/officeart/2005/8/layout/lProcess2"/>
    <dgm:cxn modelId="{C8665780-8867-4DBE-A997-047283CA5A8F}" type="presOf" srcId="{1541CC88-7870-44EB-95F2-73EF063C8F32}" destId="{74D6ADAF-CEF2-4F03-8938-A1D19E055FEF}" srcOrd="1" destOrd="0" presId="urn:microsoft.com/office/officeart/2005/8/layout/lProcess2"/>
    <dgm:cxn modelId="{FA4607F0-F4B9-4C3B-A397-73AAE064F9CF}" type="presOf" srcId="{E6C05CDF-2958-4ED5-9F43-2F15FA8BD6B9}" destId="{5CC2D8DB-2F5D-4993-87EB-5FBFB57D044D}" srcOrd="0" destOrd="0" presId="urn:microsoft.com/office/officeart/2005/8/layout/lProcess2"/>
    <dgm:cxn modelId="{1E058D5C-8C86-45AA-A880-197D0B8CD386}" srcId="{880193E5-A313-4B8C-9823-93AB993886F3}" destId="{E6C05CDF-2958-4ED5-9F43-2F15FA8BD6B9}" srcOrd="1" destOrd="0" parTransId="{8932AC4E-C753-4AA3-84B5-2E37471B8F7E}" sibTransId="{4A754C9B-CC01-48D5-8A33-344847A2AE42}"/>
    <dgm:cxn modelId="{A4661122-5F3C-4555-AF9B-21D0399060E7}" srcId="{880193E5-A313-4B8C-9823-93AB993886F3}" destId="{1541CC88-7870-44EB-95F2-73EF063C8F32}" srcOrd="2" destOrd="0" parTransId="{FB8BE2F4-662D-435C-9191-05FAEE5ABCBA}" sibTransId="{4656B937-2751-42E7-B8EE-6063C0D1D0CC}"/>
    <dgm:cxn modelId="{D17D46ED-0277-4655-8918-CC62753F06D1}" type="presOf" srcId="{B65F6242-73A3-4670-8D4A-C7AE3723A27E}" destId="{3BEA433E-E5D9-4145-8763-5A49F84F13DD}" srcOrd="0" destOrd="0" presId="urn:microsoft.com/office/officeart/2005/8/layout/lProcess2"/>
    <dgm:cxn modelId="{C06C1DC2-97DE-46F6-9530-E1424670CE6E}" srcId="{880193E5-A313-4B8C-9823-93AB993886F3}" destId="{7189EC2D-6FA0-4334-8EDA-78B24FCE97C7}" srcOrd="0" destOrd="0" parTransId="{31A8B6E9-5767-44AC-8D69-DB1324A48567}" sibTransId="{AE66661D-3217-41E7-820B-A51D91A1077E}"/>
    <dgm:cxn modelId="{38F1EA1E-1739-460F-88C9-8946B95AD7FE}" type="presOf" srcId="{1541CC88-7870-44EB-95F2-73EF063C8F32}" destId="{95D30FAF-ECE7-45D7-BE84-7A36AD136D37}" srcOrd="0" destOrd="0" presId="urn:microsoft.com/office/officeart/2005/8/layout/lProcess2"/>
    <dgm:cxn modelId="{8A9512EC-8F8C-441C-805D-6C788AE1D858}" type="presOf" srcId="{E6C05CDF-2958-4ED5-9F43-2F15FA8BD6B9}" destId="{CA12CACD-C427-4E35-B6EF-0C1B7F3997D9}" srcOrd="1" destOrd="0" presId="urn:microsoft.com/office/officeart/2005/8/layout/lProcess2"/>
    <dgm:cxn modelId="{5E83D4C5-08D5-4117-922D-E2D95643CE04}" srcId="{1541CC88-7870-44EB-95F2-73EF063C8F32}" destId="{B65F6242-73A3-4670-8D4A-C7AE3723A27E}" srcOrd="0" destOrd="0" parTransId="{6D39D803-056F-41B1-9A5A-09C4E86ACEAD}" sibTransId="{748A30F1-A7EF-4EA2-99C0-3E1E58C8747D}"/>
    <dgm:cxn modelId="{50393D2F-97DD-41B8-9AB9-04A4041253A4}" type="presParOf" srcId="{04712C0A-22B3-4826-97C8-A16DB7F383F5}" destId="{B6559B79-A831-4EE2-BCA7-5DBC4F47DC99}" srcOrd="0" destOrd="0" presId="urn:microsoft.com/office/officeart/2005/8/layout/lProcess2"/>
    <dgm:cxn modelId="{EDEA0705-8C9A-4F2F-93BD-65355C1CCF1B}" type="presParOf" srcId="{B6559B79-A831-4EE2-BCA7-5DBC4F47DC99}" destId="{5A36BE15-91E3-47D5-87CD-4F9B3DB5CCA7}" srcOrd="0" destOrd="0" presId="urn:microsoft.com/office/officeart/2005/8/layout/lProcess2"/>
    <dgm:cxn modelId="{9C066926-51E4-482E-859E-323CE51EBFF8}" type="presParOf" srcId="{B6559B79-A831-4EE2-BCA7-5DBC4F47DC99}" destId="{00DC5C7F-5D52-47BE-AF7C-B7B73BB8C03D}" srcOrd="1" destOrd="0" presId="urn:microsoft.com/office/officeart/2005/8/layout/lProcess2"/>
    <dgm:cxn modelId="{05359BE7-1834-4B52-B56D-FA1AC126AD4A}" type="presParOf" srcId="{B6559B79-A831-4EE2-BCA7-5DBC4F47DC99}" destId="{887F3E4F-FAF1-4920-807A-BD676D545F20}" srcOrd="2" destOrd="0" presId="urn:microsoft.com/office/officeart/2005/8/layout/lProcess2"/>
    <dgm:cxn modelId="{505D4FF7-CABA-4331-827E-79E933C0AB8C}" type="presParOf" srcId="{887F3E4F-FAF1-4920-807A-BD676D545F20}" destId="{AC2A0F19-5284-4CE6-B2CE-ED515D151653}" srcOrd="0" destOrd="0" presId="urn:microsoft.com/office/officeart/2005/8/layout/lProcess2"/>
    <dgm:cxn modelId="{09EFCEAE-5FFF-4F39-B978-C0E8EDDF1026}" type="presParOf" srcId="{AC2A0F19-5284-4CE6-B2CE-ED515D151653}" destId="{3E81466D-0FAB-4CA1-AE34-8E27FB643650}" srcOrd="0" destOrd="0" presId="urn:microsoft.com/office/officeart/2005/8/layout/lProcess2"/>
    <dgm:cxn modelId="{F74BA767-0C98-4ABC-98F3-155651372958}" type="presParOf" srcId="{04712C0A-22B3-4826-97C8-A16DB7F383F5}" destId="{8A06FB49-A402-4DF8-B6F4-2A8089B4C000}" srcOrd="1" destOrd="0" presId="urn:microsoft.com/office/officeart/2005/8/layout/lProcess2"/>
    <dgm:cxn modelId="{D1BA6AFE-4733-47A8-B84B-6EEBB21277FE}" type="presParOf" srcId="{04712C0A-22B3-4826-97C8-A16DB7F383F5}" destId="{ABE3CD09-83BC-4239-95D4-18C3D933B32C}" srcOrd="2" destOrd="0" presId="urn:microsoft.com/office/officeart/2005/8/layout/lProcess2"/>
    <dgm:cxn modelId="{B79AFEA2-1B8C-4F62-8FC9-3DD1E53B8B60}" type="presParOf" srcId="{ABE3CD09-83BC-4239-95D4-18C3D933B32C}" destId="{5CC2D8DB-2F5D-4993-87EB-5FBFB57D044D}" srcOrd="0" destOrd="0" presId="urn:microsoft.com/office/officeart/2005/8/layout/lProcess2"/>
    <dgm:cxn modelId="{AF27C935-78FA-4A05-BDE3-2D83D6155922}" type="presParOf" srcId="{ABE3CD09-83BC-4239-95D4-18C3D933B32C}" destId="{CA12CACD-C427-4E35-B6EF-0C1B7F3997D9}" srcOrd="1" destOrd="0" presId="urn:microsoft.com/office/officeart/2005/8/layout/lProcess2"/>
    <dgm:cxn modelId="{9C03A86B-9FDF-4B7F-8058-B19C9DE329E5}" type="presParOf" srcId="{ABE3CD09-83BC-4239-95D4-18C3D933B32C}" destId="{313F9F2F-FA66-41EA-B8B9-D951059218AD}" srcOrd="2" destOrd="0" presId="urn:microsoft.com/office/officeart/2005/8/layout/lProcess2"/>
    <dgm:cxn modelId="{C4A8E8E8-7E02-4B74-9E93-3D3C65CF1718}" type="presParOf" srcId="{313F9F2F-FA66-41EA-B8B9-D951059218AD}" destId="{C4159362-4DAE-4D22-80E0-F5609D6A8DB8}" srcOrd="0" destOrd="0" presId="urn:microsoft.com/office/officeart/2005/8/layout/lProcess2"/>
    <dgm:cxn modelId="{CE449958-AB45-4587-B3E1-1E5CBDEC3199}" type="presParOf" srcId="{C4159362-4DAE-4D22-80E0-F5609D6A8DB8}" destId="{0CF83510-D084-406B-8A8B-5C46C3CB9645}" srcOrd="0" destOrd="0" presId="urn:microsoft.com/office/officeart/2005/8/layout/lProcess2"/>
    <dgm:cxn modelId="{8DF671D8-8FB8-4E94-9104-1A0DC4FE11CA}" type="presParOf" srcId="{04712C0A-22B3-4826-97C8-A16DB7F383F5}" destId="{5F8025A3-FB78-4A9A-BD0D-12CF639D3C34}" srcOrd="3" destOrd="0" presId="urn:microsoft.com/office/officeart/2005/8/layout/lProcess2"/>
    <dgm:cxn modelId="{11C2B341-014A-4594-B02B-856489708666}" type="presParOf" srcId="{04712C0A-22B3-4826-97C8-A16DB7F383F5}" destId="{C58D9B24-5E82-4370-B81B-E8D5F021DC98}" srcOrd="4" destOrd="0" presId="urn:microsoft.com/office/officeart/2005/8/layout/lProcess2"/>
    <dgm:cxn modelId="{3CAAFE65-9C0F-411B-8036-72F909E30882}" type="presParOf" srcId="{C58D9B24-5E82-4370-B81B-E8D5F021DC98}" destId="{95D30FAF-ECE7-45D7-BE84-7A36AD136D37}" srcOrd="0" destOrd="0" presId="urn:microsoft.com/office/officeart/2005/8/layout/lProcess2"/>
    <dgm:cxn modelId="{467C1736-C394-481D-87DA-59F61C58E269}" type="presParOf" srcId="{C58D9B24-5E82-4370-B81B-E8D5F021DC98}" destId="{74D6ADAF-CEF2-4F03-8938-A1D19E055FEF}" srcOrd="1" destOrd="0" presId="urn:microsoft.com/office/officeart/2005/8/layout/lProcess2"/>
    <dgm:cxn modelId="{1A900D7B-D28E-4441-ADB2-E55FA67463B9}" type="presParOf" srcId="{C58D9B24-5E82-4370-B81B-E8D5F021DC98}" destId="{7AE14719-4D89-457A-8488-B24A60E79147}" srcOrd="2" destOrd="0" presId="urn:microsoft.com/office/officeart/2005/8/layout/lProcess2"/>
    <dgm:cxn modelId="{17739CDF-4AF5-49AF-8A0E-12315BDFAB4B}" type="presParOf" srcId="{7AE14719-4D89-457A-8488-B24A60E79147}" destId="{F5AB10B7-2EB8-4DDF-A088-0573211BD192}" srcOrd="0" destOrd="0" presId="urn:microsoft.com/office/officeart/2005/8/layout/lProcess2"/>
    <dgm:cxn modelId="{A55B9EBA-978F-4DC7-856D-9AE60A3314EC}" type="presParOf" srcId="{F5AB10B7-2EB8-4DDF-A088-0573211BD192}" destId="{3BEA433E-E5D9-4145-8763-5A49F84F13DD}"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952B5A3-AFF3-48CB-8786-0625D4C65A61}" type="doc">
      <dgm:prSet loTypeId="urn:microsoft.com/office/officeart/2005/8/layout/StepDownProcess" loCatId="process" qsTypeId="urn:microsoft.com/office/officeart/2005/8/quickstyle/3d2" qsCatId="3D" csTypeId="urn:microsoft.com/office/officeart/2005/8/colors/accent1_2" csCatId="accent1" phldr="1"/>
      <dgm:spPr/>
      <dgm:t>
        <a:bodyPr/>
        <a:lstStyle/>
        <a:p>
          <a:endParaRPr lang="en-US"/>
        </a:p>
      </dgm:t>
    </dgm:pt>
    <dgm:pt modelId="{C5D3973E-46A5-4C66-9687-5032C1ADCF31}">
      <dgm:prSet phldrT="[Text]" custT="1"/>
      <dgm:spPr/>
      <dgm:t>
        <a:bodyPr/>
        <a:lstStyle/>
        <a:p>
          <a:r>
            <a:rPr lang="en-US" sz="1600" b="0" dirty="0">
              <a:solidFill>
                <a:schemeClr val="bg1"/>
              </a:solidFill>
            </a:rPr>
            <a:t>Company Name- Patent Count</a:t>
          </a:r>
        </a:p>
      </dgm:t>
    </dgm:pt>
    <dgm:pt modelId="{038CBB4F-35C0-4482-8F55-B0AACCB65CCB}" type="parTrans" cxnId="{7D371ED0-5A73-422B-BEF9-1B7EA59516CA}">
      <dgm:prSet/>
      <dgm:spPr/>
      <dgm:t>
        <a:bodyPr/>
        <a:lstStyle/>
        <a:p>
          <a:endParaRPr lang="en-US" sz="1600" b="0"/>
        </a:p>
      </dgm:t>
    </dgm:pt>
    <dgm:pt modelId="{3016F4EE-BF05-48E9-A5F5-9766AD94D91B}" type="sibTrans" cxnId="{7D371ED0-5A73-422B-BEF9-1B7EA59516CA}">
      <dgm:prSet/>
      <dgm:spPr/>
      <dgm:t>
        <a:bodyPr/>
        <a:lstStyle/>
        <a:p>
          <a:endParaRPr lang="en-US" sz="1600" b="0"/>
        </a:p>
      </dgm:t>
    </dgm:pt>
    <dgm:pt modelId="{272F621A-BA48-46C3-B8E4-78CDDAE8CDBA}">
      <dgm:prSet phldrT="[Text]" custT="1"/>
      <dgm:spPr/>
      <dgm:t>
        <a:bodyPr/>
        <a:lstStyle/>
        <a:p>
          <a:r>
            <a:rPr lang="en-US" sz="1600" b="0" dirty="0"/>
            <a:t>Map Reduce Output</a:t>
          </a:r>
        </a:p>
      </dgm:t>
    </dgm:pt>
    <dgm:pt modelId="{F3BC16AB-EC98-44BE-8D3D-F7E6E5001020}" type="parTrans" cxnId="{01791EA7-22F4-477C-A2B6-7CEA7503A753}">
      <dgm:prSet/>
      <dgm:spPr/>
      <dgm:t>
        <a:bodyPr/>
        <a:lstStyle/>
        <a:p>
          <a:endParaRPr lang="en-US" sz="1600" b="0"/>
        </a:p>
      </dgm:t>
    </dgm:pt>
    <dgm:pt modelId="{9E4DBF31-C873-478A-B7C5-F547A137F6F4}" type="sibTrans" cxnId="{01791EA7-22F4-477C-A2B6-7CEA7503A753}">
      <dgm:prSet/>
      <dgm:spPr/>
      <dgm:t>
        <a:bodyPr/>
        <a:lstStyle/>
        <a:p>
          <a:endParaRPr lang="en-US" sz="1600" b="0"/>
        </a:p>
      </dgm:t>
    </dgm:pt>
    <dgm:pt modelId="{BE425295-758D-4B2A-8D7F-30B50D32F916}">
      <dgm:prSet phldrT="[Text]" custT="1"/>
      <dgm:spPr/>
      <dgm:t>
        <a:bodyPr/>
        <a:lstStyle/>
        <a:p>
          <a:r>
            <a:rPr lang="en-US" sz="1600" b="0" dirty="0">
              <a:solidFill>
                <a:schemeClr val="bg1"/>
              </a:solidFill>
            </a:rPr>
            <a:t>Company Names Pulled </a:t>
          </a:r>
        </a:p>
      </dgm:t>
    </dgm:pt>
    <dgm:pt modelId="{9172721F-FEC6-4728-AC8B-E31EFDAA95D1}" type="parTrans" cxnId="{5603F82C-1B99-4004-B00A-3ED790B42C2A}">
      <dgm:prSet/>
      <dgm:spPr/>
      <dgm:t>
        <a:bodyPr/>
        <a:lstStyle/>
        <a:p>
          <a:endParaRPr lang="en-US" sz="1600" b="0"/>
        </a:p>
      </dgm:t>
    </dgm:pt>
    <dgm:pt modelId="{BBBD0533-C8FA-4265-83C9-02929EA0E057}" type="sibTrans" cxnId="{5603F82C-1B99-4004-B00A-3ED790B42C2A}">
      <dgm:prSet/>
      <dgm:spPr/>
      <dgm:t>
        <a:bodyPr/>
        <a:lstStyle/>
        <a:p>
          <a:endParaRPr lang="en-US" sz="1600" b="0"/>
        </a:p>
      </dgm:t>
    </dgm:pt>
    <dgm:pt modelId="{4C958D56-8DE6-40DA-B7C3-FB3489E20B72}">
      <dgm:prSet phldrT="[Text]" custT="1"/>
      <dgm:spPr/>
      <dgm:t>
        <a:bodyPr/>
        <a:lstStyle/>
        <a:p>
          <a:pPr algn="ctr"/>
          <a:r>
            <a:rPr lang="en-US" sz="1600" b="0" dirty="0"/>
            <a:t>SAS-”sounds like” function</a:t>
          </a:r>
        </a:p>
      </dgm:t>
    </dgm:pt>
    <dgm:pt modelId="{AD0EDCF7-B496-4939-832A-F6552E756365}" type="parTrans" cxnId="{DA68013C-A9DD-49D5-ACC9-75F43861DC6D}">
      <dgm:prSet/>
      <dgm:spPr/>
      <dgm:t>
        <a:bodyPr/>
        <a:lstStyle/>
        <a:p>
          <a:endParaRPr lang="en-US" sz="1600" b="0"/>
        </a:p>
      </dgm:t>
    </dgm:pt>
    <dgm:pt modelId="{4EC71FAF-A20D-45F4-A72F-A0ADB0F3643C}" type="sibTrans" cxnId="{DA68013C-A9DD-49D5-ACC9-75F43861DC6D}">
      <dgm:prSet/>
      <dgm:spPr/>
      <dgm:t>
        <a:bodyPr/>
        <a:lstStyle/>
        <a:p>
          <a:endParaRPr lang="en-US" sz="1600" b="0"/>
        </a:p>
      </dgm:t>
    </dgm:pt>
    <dgm:pt modelId="{D3F71F34-ED16-4B39-B892-033BA38B2EB7}">
      <dgm:prSet phldrT="[Text]" custT="1"/>
      <dgm:spPr/>
      <dgm:t>
        <a:bodyPr/>
        <a:lstStyle/>
        <a:p>
          <a:r>
            <a:rPr lang="en-US" sz="1600" b="0" dirty="0">
              <a:solidFill>
                <a:schemeClr val="bg1"/>
              </a:solidFill>
            </a:rPr>
            <a:t>Fortune 500 Companies filtered out</a:t>
          </a:r>
        </a:p>
      </dgm:t>
    </dgm:pt>
    <dgm:pt modelId="{3E2BEA50-B53B-4899-86D2-2ED8891D82E1}" type="parTrans" cxnId="{BE3300F4-A7C2-48AB-8FBF-7D5287334E18}">
      <dgm:prSet/>
      <dgm:spPr/>
      <dgm:t>
        <a:bodyPr/>
        <a:lstStyle/>
        <a:p>
          <a:endParaRPr lang="en-US" sz="1600" b="0"/>
        </a:p>
      </dgm:t>
    </dgm:pt>
    <dgm:pt modelId="{FEC2E6E9-C2E6-4717-A2A6-FD55737778F9}" type="sibTrans" cxnId="{BE3300F4-A7C2-48AB-8FBF-7D5287334E18}">
      <dgm:prSet/>
      <dgm:spPr/>
      <dgm:t>
        <a:bodyPr/>
        <a:lstStyle/>
        <a:p>
          <a:endParaRPr lang="en-US" sz="1600" b="0"/>
        </a:p>
      </dgm:t>
    </dgm:pt>
    <dgm:pt modelId="{909B8523-E1B7-4945-8CE2-BDBA97A3BFFA}">
      <dgm:prSet phldrT="[Text]" custT="1"/>
      <dgm:spPr/>
      <dgm:t>
        <a:bodyPr/>
        <a:lstStyle/>
        <a:p>
          <a:r>
            <a:rPr lang="en-US" sz="1600" b="0" dirty="0"/>
            <a:t>Non-Fortune 500 Companies manually removed</a:t>
          </a:r>
        </a:p>
      </dgm:t>
    </dgm:pt>
    <dgm:pt modelId="{BA61FDCB-446B-422F-B25F-36926EF1349C}" type="parTrans" cxnId="{F16BDB77-C113-4365-9D0D-96E9F56285F9}">
      <dgm:prSet/>
      <dgm:spPr/>
      <dgm:t>
        <a:bodyPr/>
        <a:lstStyle/>
        <a:p>
          <a:endParaRPr lang="en-US" sz="1600" b="0"/>
        </a:p>
      </dgm:t>
    </dgm:pt>
    <dgm:pt modelId="{14D50D54-8ABB-4B0C-89F7-6373BAF9ABD4}" type="sibTrans" cxnId="{F16BDB77-C113-4365-9D0D-96E9F56285F9}">
      <dgm:prSet/>
      <dgm:spPr/>
      <dgm:t>
        <a:bodyPr/>
        <a:lstStyle/>
        <a:p>
          <a:endParaRPr lang="en-US" sz="1600" b="0"/>
        </a:p>
      </dgm:t>
    </dgm:pt>
    <dgm:pt modelId="{C0BDC088-98F4-4D39-B589-812B635FAD47}">
      <dgm:prSet custT="1"/>
      <dgm:spPr/>
      <dgm:t>
        <a:bodyPr/>
        <a:lstStyle/>
        <a:p>
          <a:r>
            <a:rPr lang="en-US" sz="1600" b="0" dirty="0">
              <a:solidFill>
                <a:schemeClr val="bg1"/>
              </a:solidFill>
            </a:rPr>
            <a:t>Fortune 500 Company Name Versions Table Created</a:t>
          </a:r>
        </a:p>
      </dgm:t>
    </dgm:pt>
    <dgm:pt modelId="{71FFAA8C-A43B-4AD4-AB3A-8D3A6DE3CD5C}" type="parTrans" cxnId="{7FF5E033-DD85-4F7B-B4C7-D7DD993715DE}">
      <dgm:prSet/>
      <dgm:spPr/>
      <dgm:t>
        <a:bodyPr/>
        <a:lstStyle/>
        <a:p>
          <a:endParaRPr lang="en-US" sz="1600" b="0"/>
        </a:p>
      </dgm:t>
    </dgm:pt>
    <dgm:pt modelId="{111DF644-90E2-492A-B9DA-D45979418F23}" type="sibTrans" cxnId="{7FF5E033-DD85-4F7B-B4C7-D7DD993715DE}">
      <dgm:prSet/>
      <dgm:spPr/>
      <dgm:t>
        <a:bodyPr/>
        <a:lstStyle/>
        <a:p>
          <a:endParaRPr lang="en-US" sz="1600" b="0"/>
        </a:p>
      </dgm:t>
    </dgm:pt>
    <dgm:pt modelId="{E876EC61-1F66-49AE-968F-F40049BB400C}">
      <dgm:prSet custT="1"/>
      <dgm:spPr/>
      <dgm:t>
        <a:bodyPr/>
        <a:lstStyle/>
        <a:p>
          <a:r>
            <a:rPr lang="en-US" sz="1600" b="0" dirty="0">
              <a:solidFill>
                <a:schemeClr val="bg1"/>
              </a:solidFill>
            </a:rPr>
            <a:t>Structured Data Imported into MS Access DB</a:t>
          </a:r>
        </a:p>
      </dgm:t>
    </dgm:pt>
    <dgm:pt modelId="{D67AE961-40B6-4D0C-8FC7-E1350FCC7638}" type="parTrans" cxnId="{53C8FFDC-375E-49C4-8014-9436DDAA6EC5}">
      <dgm:prSet/>
      <dgm:spPr/>
      <dgm:t>
        <a:bodyPr/>
        <a:lstStyle/>
        <a:p>
          <a:endParaRPr lang="en-US" sz="1600" b="0"/>
        </a:p>
      </dgm:t>
    </dgm:pt>
    <dgm:pt modelId="{5598CF67-1206-4531-9416-84B57928861E}" type="sibTrans" cxnId="{53C8FFDC-375E-49C4-8014-9436DDAA6EC5}">
      <dgm:prSet/>
      <dgm:spPr/>
      <dgm:t>
        <a:bodyPr/>
        <a:lstStyle/>
        <a:p>
          <a:endParaRPr lang="en-US" sz="1600" b="0"/>
        </a:p>
      </dgm:t>
    </dgm:pt>
    <dgm:pt modelId="{C51F60C5-381C-4766-9909-B135D46033E1}">
      <dgm:prSet custT="1"/>
      <dgm:spPr/>
      <dgm:t>
        <a:bodyPr/>
        <a:lstStyle/>
        <a:p>
          <a:r>
            <a:rPr lang="en-US" sz="1600" b="0" dirty="0"/>
            <a:t>Joins based on Ticker Symbol</a:t>
          </a:r>
        </a:p>
      </dgm:t>
    </dgm:pt>
    <dgm:pt modelId="{55CBF256-89F3-4FDF-BC00-45A6A53DC9A4}" type="parTrans" cxnId="{41972244-817E-456D-984E-5A20B3DC871A}">
      <dgm:prSet/>
      <dgm:spPr/>
      <dgm:t>
        <a:bodyPr/>
        <a:lstStyle/>
        <a:p>
          <a:endParaRPr lang="en-US" sz="1600" b="0"/>
        </a:p>
      </dgm:t>
    </dgm:pt>
    <dgm:pt modelId="{ABC91994-F24E-441F-8C50-2230878F03F3}" type="sibTrans" cxnId="{41972244-817E-456D-984E-5A20B3DC871A}">
      <dgm:prSet/>
      <dgm:spPr/>
      <dgm:t>
        <a:bodyPr/>
        <a:lstStyle/>
        <a:p>
          <a:endParaRPr lang="en-US" sz="1600" b="0"/>
        </a:p>
      </dgm:t>
    </dgm:pt>
    <dgm:pt modelId="{B035D903-DDE0-4025-825F-0EE188547D22}">
      <dgm:prSet custT="1"/>
      <dgm:spPr/>
      <dgm:t>
        <a:bodyPr/>
        <a:lstStyle/>
        <a:p>
          <a:r>
            <a:rPr lang="en-US" sz="1600" b="0" dirty="0"/>
            <a:t>Mapped to Ticker Symbol</a:t>
          </a:r>
        </a:p>
      </dgm:t>
    </dgm:pt>
    <dgm:pt modelId="{720FEBBD-B27B-45A8-B41D-C9421B824C61}" type="parTrans" cxnId="{4AE490D9-333D-4B9F-A6D0-1A56BC41AD86}">
      <dgm:prSet/>
      <dgm:spPr/>
      <dgm:t>
        <a:bodyPr/>
        <a:lstStyle/>
        <a:p>
          <a:endParaRPr lang="en-US" sz="1600" b="0"/>
        </a:p>
      </dgm:t>
    </dgm:pt>
    <dgm:pt modelId="{7B1B8660-5700-4383-987B-B35817272895}" type="sibTrans" cxnId="{4AE490D9-333D-4B9F-A6D0-1A56BC41AD86}">
      <dgm:prSet/>
      <dgm:spPr/>
      <dgm:t>
        <a:bodyPr/>
        <a:lstStyle/>
        <a:p>
          <a:endParaRPr lang="en-US" sz="1600" b="0"/>
        </a:p>
      </dgm:t>
    </dgm:pt>
    <dgm:pt modelId="{71F7E08B-DF3E-41ED-9346-7F38D57C002D}" type="pres">
      <dgm:prSet presAssocID="{A952B5A3-AFF3-48CB-8786-0625D4C65A61}" presName="rootnode" presStyleCnt="0">
        <dgm:presLayoutVars>
          <dgm:chMax/>
          <dgm:chPref/>
          <dgm:dir/>
          <dgm:animLvl val="lvl"/>
        </dgm:presLayoutVars>
      </dgm:prSet>
      <dgm:spPr/>
    </dgm:pt>
    <dgm:pt modelId="{EF600A2A-3B13-4D88-A912-299631A6024D}" type="pres">
      <dgm:prSet presAssocID="{C5D3973E-46A5-4C66-9687-5032C1ADCF31}" presName="composite" presStyleCnt="0"/>
      <dgm:spPr/>
    </dgm:pt>
    <dgm:pt modelId="{8D490A24-18BA-4B37-8C4B-07327879ED49}" type="pres">
      <dgm:prSet presAssocID="{C5D3973E-46A5-4C66-9687-5032C1ADCF31}" presName="bentUpArrow1" presStyleLbl="alignImgPlace1" presStyleIdx="0" presStyleCnt="4">
        <dgm:style>
          <a:lnRef idx="2">
            <a:schemeClr val="dk1"/>
          </a:lnRef>
          <a:fillRef idx="1">
            <a:schemeClr val="lt1"/>
          </a:fillRef>
          <a:effectRef idx="0">
            <a:schemeClr val="dk1"/>
          </a:effectRef>
          <a:fontRef idx="minor">
            <a:schemeClr val="dk1"/>
          </a:fontRef>
        </dgm:style>
      </dgm:prSet>
      <dgm:spPr/>
    </dgm:pt>
    <dgm:pt modelId="{22F0631F-C190-4110-85D4-D7D8AF1A0F04}" type="pres">
      <dgm:prSet presAssocID="{C5D3973E-46A5-4C66-9687-5032C1ADCF31}" presName="ParentText" presStyleLbl="node1" presStyleIdx="0" presStyleCnt="5">
        <dgm:presLayoutVars>
          <dgm:chMax val="1"/>
          <dgm:chPref val="1"/>
          <dgm:bulletEnabled val="1"/>
        </dgm:presLayoutVars>
      </dgm:prSet>
      <dgm:spPr/>
    </dgm:pt>
    <dgm:pt modelId="{062B88BB-EAFE-40FC-841E-9F974B381A82}" type="pres">
      <dgm:prSet presAssocID="{C5D3973E-46A5-4C66-9687-5032C1ADCF31}" presName="ChildText" presStyleLbl="revTx" presStyleIdx="0" presStyleCnt="5">
        <dgm:presLayoutVars>
          <dgm:chMax val="0"/>
          <dgm:chPref val="0"/>
          <dgm:bulletEnabled val="1"/>
        </dgm:presLayoutVars>
      </dgm:prSet>
      <dgm:spPr/>
    </dgm:pt>
    <dgm:pt modelId="{4F7A4877-4ABA-4F47-BF35-3269FE980A63}" type="pres">
      <dgm:prSet presAssocID="{3016F4EE-BF05-48E9-A5F5-9766AD94D91B}" presName="sibTrans" presStyleCnt="0"/>
      <dgm:spPr/>
    </dgm:pt>
    <dgm:pt modelId="{D3BB4FD9-B9E1-47C3-849D-4249F7CC796D}" type="pres">
      <dgm:prSet presAssocID="{BE425295-758D-4B2A-8D7F-30B50D32F916}" presName="composite" presStyleCnt="0"/>
      <dgm:spPr/>
    </dgm:pt>
    <dgm:pt modelId="{FADF1A97-840F-4523-AFE7-50DDD3FF42B2}" type="pres">
      <dgm:prSet presAssocID="{BE425295-758D-4B2A-8D7F-30B50D32F916}" presName="bentUpArrow1" presStyleLbl="alignImgPlace1" presStyleIdx="1" presStyleCnt="4">
        <dgm:style>
          <a:lnRef idx="2">
            <a:schemeClr val="dk1"/>
          </a:lnRef>
          <a:fillRef idx="1">
            <a:schemeClr val="lt1"/>
          </a:fillRef>
          <a:effectRef idx="0">
            <a:schemeClr val="dk1"/>
          </a:effectRef>
          <a:fontRef idx="minor">
            <a:schemeClr val="dk1"/>
          </a:fontRef>
        </dgm:style>
      </dgm:prSet>
      <dgm:spPr/>
    </dgm:pt>
    <dgm:pt modelId="{E690470D-0D63-43AF-B539-58A77911D880}" type="pres">
      <dgm:prSet presAssocID="{BE425295-758D-4B2A-8D7F-30B50D32F916}" presName="ParentText" presStyleLbl="node1" presStyleIdx="1" presStyleCnt="5">
        <dgm:presLayoutVars>
          <dgm:chMax val="1"/>
          <dgm:chPref val="1"/>
          <dgm:bulletEnabled val="1"/>
        </dgm:presLayoutVars>
      </dgm:prSet>
      <dgm:spPr/>
    </dgm:pt>
    <dgm:pt modelId="{9E616DD8-DBEC-4E47-AE20-B48624C62184}" type="pres">
      <dgm:prSet presAssocID="{BE425295-758D-4B2A-8D7F-30B50D32F916}" presName="ChildText" presStyleLbl="revTx" presStyleIdx="1" presStyleCnt="5">
        <dgm:presLayoutVars>
          <dgm:chMax val="0"/>
          <dgm:chPref val="0"/>
          <dgm:bulletEnabled val="1"/>
        </dgm:presLayoutVars>
      </dgm:prSet>
      <dgm:spPr/>
    </dgm:pt>
    <dgm:pt modelId="{52F0BE8A-A6E1-413B-B885-AD7D55B841C4}" type="pres">
      <dgm:prSet presAssocID="{BBBD0533-C8FA-4265-83C9-02929EA0E057}" presName="sibTrans" presStyleCnt="0"/>
      <dgm:spPr/>
    </dgm:pt>
    <dgm:pt modelId="{C938CDB8-D196-49A6-BF5C-6C668947E9B2}" type="pres">
      <dgm:prSet presAssocID="{D3F71F34-ED16-4B39-B892-033BA38B2EB7}" presName="composite" presStyleCnt="0"/>
      <dgm:spPr/>
    </dgm:pt>
    <dgm:pt modelId="{6F13FA59-4118-416E-84BF-D053E9ABE6F6}" type="pres">
      <dgm:prSet presAssocID="{D3F71F34-ED16-4B39-B892-033BA38B2EB7}" presName="bentUpArrow1" presStyleLbl="alignImgPlace1" presStyleIdx="2" presStyleCnt="4">
        <dgm:style>
          <a:lnRef idx="2">
            <a:schemeClr val="dk1"/>
          </a:lnRef>
          <a:fillRef idx="1">
            <a:schemeClr val="lt1"/>
          </a:fillRef>
          <a:effectRef idx="0">
            <a:schemeClr val="dk1"/>
          </a:effectRef>
          <a:fontRef idx="minor">
            <a:schemeClr val="dk1"/>
          </a:fontRef>
        </dgm:style>
      </dgm:prSet>
      <dgm:spPr/>
    </dgm:pt>
    <dgm:pt modelId="{6550EC12-7252-4A66-A11B-D693495468EB}" type="pres">
      <dgm:prSet presAssocID="{D3F71F34-ED16-4B39-B892-033BA38B2EB7}" presName="ParentText" presStyleLbl="node1" presStyleIdx="2" presStyleCnt="5">
        <dgm:presLayoutVars>
          <dgm:chMax val="1"/>
          <dgm:chPref val="1"/>
          <dgm:bulletEnabled val="1"/>
        </dgm:presLayoutVars>
      </dgm:prSet>
      <dgm:spPr/>
    </dgm:pt>
    <dgm:pt modelId="{77E0A4F1-470D-4DFC-AAF3-DE0F2B116428}" type="pres">
      <dgm:prSet presAssocID="{D3F71F34-ED16-4B39-B892-033BA38B2EB7}" presName="ChildText" presStyleLbl="revTx" presStyleIdx="2" presStyleCnt="5" custScaleX="195143" custScaleY="137509" custLinFactNeighborX="49837">
        <dgm:presLayoutVars>
          <dgm:chMax val="0"/>
          <dgm:chPref val="0"/>
          <dgm:bulletEnabled val="1"/>
        </dgm:presLayoutVars>
      </dgm:prSet>
      <dgm:spPr/>
    </dgm:pt>
    <dgm:pt modelId="{50C81232-48DB-4EDB-982D-184A4A7CB079}" type="pres">
      <dgm:prSet presAssocID="{FEC2E6E9-C2E6-4717-A2A6-FD55737778F9}" presName="sibTrans" presStyleCnt="0"/>
      <dgm:spPr/>
    </dgm:pt>
    <dgm:pt modelId="{18EA4A26-2DA9-4687-9B26-0BD8C06BA724}" type="pres">
      <dgm:prSet presAssocID="{C0BDC088-98F4-4D39-B589-812B635FAD47}" presName="composite" presStyleCnt="0"/>
      <dgm:spPr/>
    </dgm:pt>
    <dgm:pt modelId="{BE77BA44-BED6-44EB-9ED2-A1B42E6C6B01}" type="pres">
      <dgm:prSet presAssocID="{C0BDC088-98F4-4D39-B589-812B635FAD47}" presName="bentUpArrow1" presStyleLbl="alignImgPlace1" presStyleIdx="3" presStyleCnt="4">
        <dgm:style>
          <a:lnRef idx="2">
            <a:schemeClr val="dk1"/>
          </a:lnRef>
          <a:fillRef idx="1">
            <a:schemeClr val="lt1"/>
          </a:fillRef>
          <a:effectRef idx="0">
            <a:schemeClr val="dk1"/>
          </a:effectRef>
          <a:fontRef idx="minor">
            <a:schemeClr val="dk1"/>
          </a:fontRef>
        </dgm:style>
      </dgm:prSet>
      <dgm:spPr/>
    </dgm:pt>
    <dgm:pt modelId="{9EC79A63-8591-4A24-A96D-808682B4002F}" type="pres">
      <dgm:prSet presAssocID="{C0BDC088-98F4-4D39-B589-812B635FAD47}" presName="ParentText" presStyleLbl="node1" presStyleIdx="3" presStyleCnt="5" custScaleX="118540" custScaleY="100711">
        <dgm:presLayoutVars>
          <dgm:chMax val="1"/>
          <dgm:chPref val="1"/>
          <dgm:bulletEnabled val="1"/>
        </dgm:presLayoutVars>
      </dgm:prSet>
      <dgm:spPr/>
    </dgm:pt>
    <dgm:pt modelId="{D422A48A-193A-49B4-AF91-7644918967A0}" type="pres">
      <dgm:prSet presAssocID="{C0BDC088-98F4-4D39-B589-812B635FAD47}" presName="ChildText" presStyleLbl="revTx" presStyleIdx="3" presStyleCnt="5" custLinFactNeighborX="20548">
        <dgm:presLayoutVars>
          <dgm:chMax val="0"/>
          <dgm:chPref val="0"/>
          <dgm:bulletEnabled val="1"/>
        </dgm:presLayoutVars>
      </dgm:prSet>
      <dgm:spPr/>
    </dgm:pt>
    <dgm:pt modelId="{9D97F0EB-1CB1-488B-9388-A30511796B73}" type="pres">
      <dgm:prSet presAssocID="{111DF644-90E2-492A-B9DA-D45979418F23}" presName="sibTrans" presStyleCnt="0"/>
      <dgm:spPr/>
    </dgm:pt>
    <dgm:pt modelId="{7578AA39-99F6-4099-9062-63CF3862BE0F}" type="pres">
      <dgm:prSet presAssocID="{E876EC61-1F66-49AE-968F-F40049BB400C}" presName="composite" presStyleCnt="0"/>
      <dgm:spPr/>
    </dgm:pt>
    <dgm:pt modelId="{0B9E3CB5-D385-4E12-9625-C30A4D59DE0C}" type="pres">
      <dgm:prSet presAssocID="{E876EC61-1F66-49AE-968F-F40049BB400C}" presName="ParentText" presStyleLbl="node1" presStyleIdx="4" presStyleCnt="5">
        <dgm:presLayoutVars>
          <dgm:chMax val="1"/>
          <dgm:chPref val="1"/>
          <dgm:bulletEnabled val="1"/>
        </dgm:presLayoutVars>
      </dgm:prSet>
      <dgm:spPr/>
    </dgm:pt>
    <dgm:pt modelId="{0A55AD4E-CC86-4463-9DD3-03F643CBB5C2}" type="pres">
      <dgm:prSet presAssocID="{E876EC61-1F66-49AE-968F-F40049BB400C}" presName="FinalChildText" presStyleLbl="revTx" presStyleIdx="4" presStyleCnt="5">
        <dgm:presLayoutVars>
          <dgm:chMax val="0"/>
          <dgm:chPref val="0"/>
          <dgm:bulletEnabled val="1"/>
        </dgm:presLayoutVars>
      </dgm:prSet>
      <dgm:spPr/>
    </dgm:pt>
  </dgm:ptLst>
  <dgm:cxnLst>
    <dgm:cxn modelId="{BE3300F4-A7C2-48AB-8FBF-7D5287334E18}" srcId="{A952B5A3-AFF3-48CB-8786-0625D4C65A61}" destId="{D3F71F34-ED16-4B39-B892-033BA38B2EB7}" srcOrd="2" destOrd="0" parTransId="{3E2BEA50-B53B-4899-86D2-2ED8891D82E1}" sibTransId="{FEC2E6E9-C2E6-4717-A2A6-FD55737778F9}"/>
    <dgm:cxn modelId="{18E98355-667B-43EE-826D-C8D203310D2F}" type="presOf" srcId="{E876EC61-1F66-49AE-968F-F40049BB400C}" destId="{0B9E3CB5-D385-4E12-9625-C30A4D59DE0C}" srcOrd="0" destOrd="0" presId="urn:microsoft.com/office/officeart/2005/8/layout/StepDownProcess"/>
    <dgm:cxn modelId="{40A5D5C6-F106-400B-9FAE-434581F1C50F}" type="presOf" srcId="{4C958D56-8DE6-40DA-B7C3-FB3489E20B72}" destId="{9E616DD8-DBEC-4E47-AE20-B48624C62184}" srcOrd="0" destOrd="0" presId="urn:microsoft.com/office/officeart/2005/8/layout/StepDownProcess"/>
    <dgm:cxn modelId="{9A48AC34-8DEF-40FF-9ECD-A96B009A297F}" type="presOf" srcId="{909B8523-E1B7-4945-8CE2-BDBA97A3BFFA}" destId="{77E0A4F1-470D-4DFC-AAF3-DE0F2B116428}" srcOrd="0" destOrd="0" presId="urn:microsoft.com/office/officeart/2005/8/layout/StepDownProcess"/>
    <dgm:cxn modelId="{7D371ED0-5A73-422B-BEF9-1B7EA59516CA}" srcId="{A952B5A3-AFF3-48CB-8786-0625D4C65A61}" destId="{C5D3973E-46A5-4C66-9687-5032C1ADCF31}" srcOrd="0" destOrd="0" parTransId="{038CBB4F-35C0-4482-8F55-B0AACCB65CCB}" sibTransId="{3016F4EE-BF05-48E9-A5F5-9766AD94D91B}"/>
    <dgm:cxn modelId="{53C8FFDC-375E-49C4-8014-9436DDAA6EC5}" srcId="{A952B5A3-AFF3-48CB-8786-0625D4C65A61}" destId="{E876EC61-1F66-49AE-968F-F40049BB400C}" srcOrd="4" destOrd="0" parTransId="{D67AE961-40B6-4D0C-8FC7-E1350FCC7638}" sibTransId="{5598CF67-1206-4531-9416-84B57928861E}"/>
    <dgm:cxn modelId="{F8FA2D11-32B9-4649-8A7D-7F59B5918D2E}" type="presOf" srcId="{D3F71F34-ED16-4B39-B892-033BA38B2EB7}" destId="{6550EC12-7252-4A66-A11B-D693495468EB}" srcOrd="0" destOrd="0" presId="urn:microsoft.com/office/officeart/2005/8/layout/StepDownProcess"/>
    <dgm:cxn modelId="{39C54D8E-BD48-4926-9914-3C7501E7A221}" type="presOf" srcId="{B035D903-DDE0-4025-825F-0EE188547D22}" destId="{D422A48A-193A-49B4-AF91-7644918967A0}" srcOrd="0" destOrd="0" presId="urn:microsoft.com/office/officeart/2005/8/layout/StepDownProcess"/>
    <dgm:cxn modelId="{80C6A33D-5FAD-4611-87CF-0C56BE04BE2C}" type="presOf" srcId="{BE425295-758D-4B2A-8D7F-30B50D32F916}" destId="{E690470D-0D63-43AF-B539-58A77911D880}" srcOrd="0" destOrd="0" presId="urn:microsoft.com/office/officeart/2005/8/layout/StepDownProcess"/>
    <dgm:cxn modelId="{DA68013C-A9DD-49D5-ACC9-75F43861DC6D}" srcId="{BE425295-758D-4B2A-8D7F-30B50D32F916}" destId="{4C958D56-8DE6-40DA-B7C3-FB3489E20B72}" srcOrd="0" destOrd="0" parTransId="{AD0EDCF7-B496-4939-832A-F6552E756365}" sibTransId="{4EC71FAF-A20D-45F4-A72F-A0ADB0F3643C}"/>
    <dgm:cxn modelId="{29C839B5-71E8-4283-A3C2-8CB84FB10A3E}" type="presOf" srcId="{C5D3973E-46A5-4C66-9687-5032C1ADCF31}" destId="{22F0631F-C190-4110-85D4-D7D8AF1A0F04}" srcOrd="0" destOrd="0" presId="urn:microsoft.com/office/officeart/2005/8/layout/StepDownProcess"/>
    <dgm:cxn modelId="{48482B8C-DD14-4113-A66C-064C6BC545CB}" type="presOf" srcId="{272F621A-BA48-46C3-B8E4-78CDDAE8CDBA}" destId="{062B88BB-EAFE-40FC-841E-9F974B381A82}" srcOrd="0" destOrd="0" presId="urn:microsoft.com/office/officeart/2005/8/layout/StepDownProcess"/>
    <dgm:cxn modelId="{01791EA7-22F4-477C-A2B6-7CEA7503A753}" srcId="{C5D3973E-46A5-4C66-9687-5032C1ADCF31}" destId="{272F621A-BA48-46C3-B8E4-78CDDAE8CDBA}" srcOrd="0" destOrd="0" parTransId="{F3BC16AB-EC98-44BE-8D3D-F7E6E5001020}" sibTransId="{9E4DBF31-C873-478A-B7C5-F547A137F6F4}"/>
    <dgm:cxn modelId="{7143F6CF-3DCA-4080-A498-6302466A16C3}" type="presOf" srcId="{C51F60C5-381C-4766-9909-B135D46033E1}" destId="{0A55AD4E-CC86-4463-9DD3-03F643CBB5C2}" srcOrd="0" destOrd="0" presId="urn:microsoft.com/office/officeart/2005/8/layout/StepDownProcess"/>
    <dgm:cxn modelId="{4E9B9879-3D97-44F3-A988-C8E734FE9BB4}" type="presOf" srcId="{C0BDC088-98F4-4D39-B589-812B635FAD47}" destId="{9EC79A63-8591-4A24-A96D-808682B4002F}" srcOrd="0" destOrd="0" presId="urn:microsoft.com/office/officeart/2005/8/layout/StepDownProcess"/>
    <dgm:cxn modelId="{F16BDB77-C113-4365-9D0D-96E9F56285F9}" srcId="{D3F71F34-ED16-4B39-B892-033BA38B2EB7}" destId="{909B8523-E1B7-4945-8CE2-BDBA97A3BFFA}" srcOrd="0" destOrd="0" parTransId="{BA61FDCB-446B-422F-B25F-36926EF1349C}" sibTransId="{14D50D54-8ABB-4B0C-89F7-6373BAF9ABD4}"/>
    <dgm:cxn modelId="{5603F82C-1B99-4004-B00A-3ED790B42C2A}" srcId="{A952B5A3-AFF3-48CB-8786-0625D4C65A61}" destId="{BE425295-758D-4B2A-8D7F-30B50D32F916}" srcOrd="1" destOrd="0" parTransId="{9172721F-FEC6-4728-AC8B-E31EFDAA95D1}" sibTransId="{BBBD0533-C8FA-4265-83C9-02929EA0E057}"/>
    <dgm:cxn modelId="{4AE490D9-333D-4B9F-A6D0-1A56BC41AD86}" srcId="{C0BDC088-98F4-4D39-B589-812B635FAD47}" destId="{B035D903-DDE0-4025-825F-0EE188547D22}" srcOrd="0" destOrd="0" parTransId="{720FEBBD-B27B-45A8-B41D-C9421B824C61}" sibTransId="{7B1B8660-5700-4383-987B-B35817272895}"/>
    <dgm:cxn modelId="{E2B425A5-2D77-478F-A754-153F13F7F013}" type="presOf" srcId="{A952B5A3-AFF3-48CB-8786-0625D4C65A61}" destId="{71F7E08B-DF3E-41ED-9346-7F38D57C002D}" srcOrd="0" destOrd="0" presId="urn:microsoft.com/office/officeart/2005/8/layout/StepDownProcess"/>
    <dgm:cxn modelId="{7FF5E033-DD85-4F7B-B4C7-D7DD993715DE}" srcId="{A952B5A3-AFF3-48CB-8786-0625D4C65A61}" destId="{C0BDC088-98F4-4D39-B589-812B635FAD47}" srcOrd="3" destOrd="0" parTransId="{71FFAA8C-A43B-4AD4-AB3A-8D3A6DE3CD5C}" sibTransId="{111DF644-90E2-492A-B9DA-D45979418F23}"/>
    <dgm:cxn modelId="{41972244-817E-456D-984E-5A20B3DC871A}" srcId="{E876EC61-1F66-49AE-968F-F40049BB400C}" destId="{C51F60C5-381C-4766-9909-B135D46033E1}" srcOrd="0" destOrd="0" parTransId="{55CBF256-89F3-4FDF-BC00-45A6A53DC9A4}" sibTransId="{ABC91994-F24E-441F-8C50-2230878F03F3}"/>
    <dgm:cxn modelId="{869A85BB-E77A-4ABC-B962-9E2B8D865A6B}" type="presParOf" srcId="{71F7E08B-DF3E-41ED-9346-7F38D57C002D}" destId="{EF600A2A-3B13-4D88-A912-299631A6024D}" srcOrd="0" destOrd="0" presId="urn:microsoft.com/office/officeart/2005/8/layout/StepDownProcess"/>
    <dgm:cxn modelId="{AB02C980-870C-4C79-ABDF-6707B1C3B7C6}" type="presParOf" srcId="{EF600A2A-3B13-4D88-A912-299631A6024D}" destId="{8D490A24-18BA-4B37-8C4B-07327879ED49}" srcOrd="0" destOrd="0" presId="urn:microsoft.com/office/officeart/2005/8/layout/StepDownProcess"/>
    <dgm:cxn modelId="{901D4A2A-E33C-490B-A8FF-E44A779C79A1}" type="presParOf" srcId="{EF600A2A-3B13-4D88-A912-299631A6024D}" destId="{22F0631F-C190-4110-85D4-D7D8AF1A0F04}" srcOrd="1" destOrd="0" presId="urn:microsoft.com/office/officeart/2005/8/layout/StepDownProcess"/>
    <dgm:cxn modelId="{8F2E72D5-D469-48EC-8F94-AD429E3A2E9D}" type="presParOf" srcId="{EF600A2A-3B13-4D88-A912-299631A6024D}" destId="{062B88BB-EAFE-40FC-841E-9F974B381A82}" srcOrd="2" destOrd="0" presId="urn:microsoft.com/office/officeart/2005/8/layout/StepDownProcess"/>
    <dgm:cxn modelId="{D7BDAD50-58D7-4963-AA39-61758D742A1B}" type="presParOf" srcId="{71F7E08B-DF3E-41ED-9346-7F38D57C002D}" destId="{4F7A4877-4ABA-4F47-BF35-3269FE980A63}" srcOrd="1" destOrd="0" presId="urn:microsoft.com/office/officeart/2005/8/layout/StepDownProcess"/>
    <dgm:cxn modelId="{FB761AC9-29CB-49C2-B14D-2913C1E43B1B}" type="presParOf" srcId="{71F7E08B-DF3E-41ED-9346-7F38D57C002D}" destId="{D3BB4FD9-B9E1-47C3-849D-4249F7CC796D}" srcOrd="2" destOrd="0" presId="urn:microsoft.com/office/officeart/2005/8/layout/StepDownProcess"/>
    <dgm:cxn modelId="{44FFAB14-8A76-4A45-892A-1FA12A76E19F}" type="presParOf" srcId="{D3BB4FD9-B9E1-47C3-849D-4249F7CC796D}" destId="{FADF1A97-840F-4523-AFE7-50DDD3FF42B2}" srcOrd="0" destOrd="0" presId="urn:microsoft.com/office/officeart/2005/8/layout/StepDownProcess"/>
    <dgm:cxn modelId="{91833CDA-632F-47BA-A6F0-72C4B2EB55E6}" type="presParOf" srcId="{D3BB4FD9-B9E1-47C3-849D-4249F7CC796D}" destId="{E690470D-0D63-43AF-B539-58A77911D880}" srcOrd="1" destOrd="0" presId="urn:microsoft.com/office/officeart/2005/8/layout/StepDownProcess"/>
    <dgm:cxn modelId="{24E7E084-74E2-48AC-8B5A-6DB05EB970F5}" type="presParOf" srcId="{D3BB4FD9-B9E1-47C3-849D-4249F7CC796D}" destId="{9E616DD8-DBEC-4E47-AE20-B48624C62184}" srcOrd="2" destOrd="0" presId="urn:microsoft.com/office/officeart/2005/8/layout/StepDownProcess"/>
    <dgm:cxn modelId="{E67E65E8-2568-4722-B3AF-A7F8EFF23B86}" type="presParOf" srcId="{71F7E08B-DF3E-41ED-9346-7F38D57C002D}" destId="{52F0BE8A-A6E1-413B-B885-AD7D55B841C4}" srcOrd="3" destOrd="0" presId="urn:microsoft.com/office/officeart/2005/8/layout/StepDownProcess"/>
    <dgm:cxn modelId="{237B1364-3580-4F70-9684-35B2E71A4CC2}" type="presParOf" srcId="{71F7E08B-DF3E-41ED-9346-7F38D57C002D}" destId="{C938CDB8-D196-49A6-BF5C-6C668947E9B2}" srcOrd="4" destOrd="0" presId="urn:microsoft.com/office/officeart/2005/8/layout/StepDownProcess"/>
    <dgm:cxn modelId="{91FE3FE5-F8F7-493C-AF7E-397909CB9BFC}" type="presParOf" srcId="{C938CDB8-D196-49A6-BF5C-6C668947E9B2}" destId="{6F13FA59-4118-416E-84BF-D053E9ABE6F6}" srcOrd="0" destOrd="0" presId="urn:microsoft.com/office/officeart/2005/8/layout/StepDownProcess"/>
    <dgm:cxn modelId="{75375205-2F65-46EC-98BB-749764C384A1}" type="presParOf" srcId="{C938CDB8-D196-49A6-BF5C-6C668947E9B2}" destId="{6550EC12-7252-4A66-A11B-D693495468EB}" srcOrd="1" destOrd="0" presId="urn:microsoft.com/office/officeart/2005/8/layout/StepDownProcess"/>
    <dgm:cxn modelId="{0F55E555-359F-4318-840C-1F2AE8125AB3}" type="presParOf" srcId="{C938CDB8-D196-49A6-BF5C-6C668947E9B2}" destId="{77E0A4F1-470D-4DFC-AAF3-DE0F2B116428}" srcOrd="2" destOrd="0" presId="urn:microsoft.com/office/officeart/2005/8/layout/StepDownProcess"/>
    <dgm:cxn modelId="{8363AA68-A540-4592-AD28-39A42BA58EEE}" type="presParOf" srcId="{71F7E08B-DF3E-41ED-9346-7F38D57C002D}" destId="{50C81232-48DB-4EDB-982D-184A4A7CB079}" srcOrd="5" destOrd="0" presId="urn:microsoft.com/office/officeart/2005/8/layout/StepDownProcess"/>
    <dgm:cxn modelId="{29B14876-50DC-465A-9BA6-7728CD57BAEF}" type="presParOf" srcId="{71F7E08B-DF3E-41ED-9346-7F38D57C002D}" destId="{18EA4A26-2DA9-4687-9B26-0BD8C06BA724}" srcOrd="6" destOrd="0" presId="urn:microsoft.com/office/officeart/2005/8/layout/StepDownProcess"/>
    <dgm:cxn modelId="{B32B5EC0-4B9A-4464-A87B-8CF940A8039D}" type="presParOf" srcId="{18EA4A26-2DA9-4687-9B26-0BD8C06BA724}" destId="{BE77BA44-BED6-44EB-9ED2-A1B42E6C6B01}" srcOrd="0" destOrd="0" presId="urn:microsoft.com/office/officeart/2005/8/layout/StepDownProcess"/>
    <dgm:cxn modelId="{76AADCB5-CB26-4C78-855D-7E581D48D105}" type="presParOf" srcId="{18EA4A26-2DA9-4687-9B26-0BD8C06BA724}" destId="{9EC79A63-8591-4A24-A96D-808682B4002F}" srcOrd="1" destOrd="0" presId="urn:microsoft.com/office/officeart/2005/8/layout/StepDownProcess"/>
    <dgm:cxn modelId="{F800D2DA-BAFE-4D9A-B4C7-7D95E2441E15}" type="presParOf" srcId="{18EA4A26-2DA9-4687-9B26-0BD8C06BA724}" destId="{D422A48A-193A-49B4-AF91-7644918967A0}" srcOrd="2" destOrd="0" presId="urn:microsoft.com/office/officeart/2005/8/layout/StepDownProcess"/>
    <dgm:cxn modelId="{8EDB8C92-545F-412B-A7C4-B43DA001276E}" type="presParOf" srcId="{71F7E08B-DF3E-41ED-9346-7F38D57C002D}" destId="{9D97F0EB-1CB1-488B-9388-A30511796B73}" srcOrd="7" destOrd="0" presId="urn:microsoft.com/office/officeart/2005/8/layout/StepDownProcess"/>
    <dgm:cxn modelId="{E3CAC70A-3020-4CE8-80A9-52E6214FAEFF}" type="presParOf" srcId="{71F7E08B-DF3E-41ED-9346-7F38D57C002D}" destId="{7578AA39-99F6-4099-9062-63CF3862BE0F}" srcOrd="8" destOrd="0" presId="urn:microsoft.com/office/officeart/2005/8/layout/StepDownProcess"/>
    <dgm:cxn modelId="{15BC21A1-2D86-49C0-9243-0B9F03BE68BD}" type="presParOf" srcId="{7578AA39-99F6-4099-9062-63CF3862BE0F}" destId="{0B9E3CB5-D385-4E12-9625-C30A4D59DE0C}" srcOrd="0" destOrd="0" presId="urn:microsoft.com/office/officeart/2005/8/layout/StepDownProcess"/>
    <dgm:cxn modelId="{45CA55D8-7DEE-4924-B62B-A681F47BFFC3}" type="presParOf" srcId="{7578AA39-99F6-4099-9062-63CF3862BE0F}" destId="{0A55AD4E-CC86-4463-9DD3-03F643CBB5C2}"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36BE15-91E3-47D5-87CD-4F9B3DB5CCA7}">
      <dsp:nvSpPr>
        <dsp:cNvPr id="0" name=""/>
        <dsp:cNvSpPr/>
      </dsp:nvSpPr>
      <dsp:spPr>
        <a:xfrm>
          <a:off x="91045" y="0"/>
          <a:ext cx="1895815" cy="338328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INPUT</a:t>
          </a:r>
        </a:p>
      </dsp:txBody>
      <dsp:txXfrm>
        <a:off x="91045" y="0"/>
        <a:ext cx="1895815" cy="1014984"/>
      </dsp:txXfrm>
    </dsp:sp>
    <dsp:sp modelId="{3E81466D-0FAB-4CA1-AE34-8E27FB643650}">
      <dsp:nvSpPr>
        <dsp:cNvPr id="0" name=""/>
        <dsp:cNvSpPr/>
      </dsp:nvSpPr>
      <dsp:spPr>
        <a:xfrm>
          <a:off x="285601" y="1014170"/>
          <a:ext cx="1516652" cy="2199132"/>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XML Patent Files</a:t>
          </a:r>
        </a:p>
      </dsp:txBody>
      <dsp:txXfrm>
        <a:off x="330022" y="1058591"/>
        <a:ext cx="1427810" cy="2110290"/>
      </dsp:txXfrm>
    </dsp:sp>
    <dsp:sp modelId="{5CC2D8DB-2F5D-4993-87EB-5FBFB57D044D}">
      <dsp:nvSpPr>
        <dsp:cNvPr id="0" name=""/>
        <dsp:cNvSpPr/>
      </dsp:nvSpPr>
      <dsp:spPr>
        <a:xfrm>
          <a:off x="2038730" y="0"/>
          <a:ext cx="1895815" cy="338328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PROCESSING</a:t>
          </a:r>
        </a:p>
      </dsp:txBody>
      <dsp:txXfrm>
        <a:off x="2038730" y="0"/>
        <a:ext cx="1895815" cy="1014984"/>
      </dsp:txXfrm>
    </dsp:sp>
    <dsp:sp modelId="{0CF83510-D084-406B-8A8B-5C46C3CB9645}">
      <dsp:nvSpPr>
        <dsp:cNvPr id="0" name=""/>
        <dsp:cNvSpPr/>
      </dsp:nvSpPr>
      <dsp:spPr>
        <a:xfrm>
          <a:off x="2228311" y="1014984"/>
          <a:ext cx="1516652" cy="2199132"/>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MapReduce</a:t>
          </a:r>
        </a:p>
      </dsp:txBody>
      <dsp:txXfrm>
        <a:off x="2272732" y="1059405"/>
        <a:ext cx="1427810" cy="2110290"/>
      </dsp:txXfrm>
    </dsp:sp>
    <dsp:sp modelId="{95D30FAF-ECE7-45D7-BE84-7A36AD136D37}">
      <dsp:nvSpPr>
        <dsp:cNvPr id="0" name=""/>
        <dsp:cNvSpPr/>
      </dsp:nvSpPr>
      <dsp:spPr>
        <a:xfrm>
          <a:off x="4076731" y="0"/>
          <a:ext cx="1895815" cy="338328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OUTPUT</a:t>
          </a:r>
        </a:p>
      </dsp:txBody>
      <dsp:txXfrm>
        <a:off x="4076731" y="0"/>
        <a:ext cx="1895815" cy="1014984"/>
      </dsp:txXfrm>
    </dsp:sp>
    <dsp:sp modelId="{3BEA433E-E5D9-4145-8763-5A49F84F13DD}">
      <dsp:nvSpPr>
        <dsp:cNvPr id="0" name=""/>
        <dsp:cNvSpPr/>
      </dsp:nvSpPr>
      <dsp:spPr>
        <a:xfrm>
          <a:off x="4266313" y="1014984"/>
          <a:ext cx="1516652" cy="2199132"/>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tx1"/>
              </a:solidFill>
            </a:rPr>
            <a:t>1. Org name &amp; patent count</a:t>
          </a:r>
        </a:p>
        <a:p>
          <a:pPr marL="0" lvl="0" indent="0" algn="l" defTabSz="800100">
            <a:lnSpc>
              <a:spcPct val="90000"/>
            </a:lnSpc>
            <a:spcBef>
              <a:spcPct val="0"/>
            </a:spcBef>
            <a:spcAft>
              <a:spcPct val="35000"/>
            </a:spcAft>
            <a:buNone/>
          </a:pPr>
          <a:r>
            <a:rPr lang="en-US" sz="1800" kern="1200" dirty="0">
              <a:solidFill>
                <a:schemeClr val="tx1"/>
              </a:solidFill>
            </a:rPr>
            <a:t>2. Patent Title</a:t>
          </a:r>
        </a:p>
        <a:p>
          <a:pPr marL="0" lvl="0" indent="0" algn="l" defTabSz="800100">
            <a:lnSpc>
              <a:spcPct val="90000"/>
            </a:lnSpc>
            <a:spcBef>
              <a:spcPct val="0"/>
            </a:spcBef>
            <a:spcAft>
              <a:spcPct val="35000"/>
            </a:spcAft>
            <a:buNone/>
          </a:pPr>
          <a:r>
            <a:rPr lang="en-US" sz="1800" kern="1200" dirty="0">
              <a:solidFill>
                <a:schemeClr val="tx1"/>
              </a:solidFill>
            </a:rPr>
            <a:t>3. Patent Abstract</a:t>
          </a:r>
        </a:p>
      </dsp:txBody>
      <dsp:txXfrm>
        <a:off x="4310734" y="1059405"/>
        <a:ext cx="1427810" cy="21102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490A24-18BA-4B37-8C4B-07327879ED49}">
      <dsp:nvSpPr>
        <dsp:cNvPr id="0" name=""/>
        <dsp:cNvSpPr/>
      </dsp:nvSpPr>
      <dsp:spPr>
        <a:xfrm rot="5400000">
          <a:off x="1012979" y="957996"/>
          <a:ext cx="836705" cy="952559"/>
        </a:xfrm>
        <a:prstGeom prst="bentUpArrow">
          <a:avLst>
            <a:gd name="adj1" fmla="val 32840"/>
            <a:gd name="adj2" fmla="val 25000"/>
            <a:gd name="adj3" fmla="val 35780"/>
          </a:avLst>
        </a:prstGeom>
        <a:solidFill>
          <a:schemeClr val="lt1"/>
        </a:solidFill>
        <a:ln w="15875" cap="rnd" cmpd="sng" algn="ctr">
          <a:solidFill>
            <a:schemeClr val="dk1"/>
          </a:solidFill>
          <a:prstDash val="solid"/>
        </a:ln>
        <a:effectLst/>
        <a:scene3d>
          <a:camera prst="orthographicFront"/>
          <a:lightRig rig="threePt" dir="t">
            <a:rot lat="0" lon="0" rev="7500000"/>
          </a:lightRig>
        </a:scene3d>
        <a:sp3d z="254000" extrusionH="63500"/>
      </dsp:spPr>
      <dsp:style>
        <a:lnRef idx="2">
          <a:schemeClr val="dk1"/>
        </a:lnRef>
        <a:fillRef idx="1">
          <a:schemeClr val="lt1"/>
        </a:fillRef>
        <a:effectRef idx="0">
          <a:schemeClr val="dk1"/>
        </a:effectRef>
        <a:fontRef idx="minor">
          <a:schemeClr val="dk1"/>
        </a:fontRef>
      </dsp:style>
    </dsp:sp>
    <dsp:sp modelId="{22F0631F-C190-4110-85D4-D7D8AF1A0F04}">
      <dsp:nvSpPr>
        <dsp:cNvPr id="0" name=""/>
        <dsp:cNvSpPr/>
      </dsp:nvSpPr>
      <dsp:spPr>
        <a:xfrm>
          <a:off x="791303" y="30491"/>
          <a:ext cx="1408519" cy="985918"/>
        </a:xfrm>
        <a:prstGeom prst="roundRect">
          <a:avLst>
            <a:gd name="adj" fmla="val 1667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chemeClr val="bg1"/>
              </a:solidFill>
            </a:rPr>
            <a:t>Company Name- Patent Count</a:t>
          </a:r>
        </a:p>
      </dsp:txBody>
      <dsp:txXfrm>
        <a:off x="839440" y="78628"/>
        <a:ext cx="1312245" cy="889644"/>
      </dsp:txXfrm>
    </dsp:sp>
    <dsp:sp modelId="{062B88BB-EAFE-40FC-841E-9F974B381A82}">
      <dsp:nvSpPr>
        <dsp:cNvPr id="0" name=""/>
        <dsp:cNvSpPr/>
      </dsp:nvSpPr>
      <dsp:spPr>
        <a:xfrm>
          <a:off x="2199823" y="124521"/>
          <a:ext cx="1024423" cy="79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b="0" kern="1200" dirty="0"/>
            <a:t>Map Reduce Output</a:t>
          </a:r>
        </a:p>
      </dsp:txBody>
      <dsp:txXfrm>
        <a:off x="2199823" y="124521"/>
        <a:ext cx="1024423" cy="796862"/>
      </dsp:txXfrm>
    </dsp:sp>
    <dsp:sp modelId="{FADF1A97-840F-4523-AFE7-50DDD3FF42B2}">
      <dsp:nvSpPr>
        <dsp:cNvPr id="0" name=""/>
        <dsp:cNvSpPr/>
      </dsp:nvSpPr>
      <dsp:spPr>
        <a:xfrm rot="5400000">
          <a:off x="2180792" y="2065508"/>
          <a:ext cx="836705" cy="952559"/>
        </a:xfrm>
        <a:prstGeom prst="bentUpArrow">
          <a:avLst>
            <a:gd name="adj1" fmla="val 32840"/>
            <a:gd name="adj2" fmla="val 25000"/>
            <a:gd name="adj3" fmla="val 35780"/>
          </a:avLst>
        </a:prstGeom>
        <a:solidFill>
          <a:schemeClr val="lt1"/>
        </a:solidFill>
        <a:ln w="15875" cap="rnd" cmpd="sng" algn="ctr">
          <a:solidFill>
            <a:schemeClr val="dk1"/>
          </a:solidFill>
          <a:prstDash val="solid"/>
        </a:ln>
        <a:effectLst/>
        <a:scene3d>
          <a:camera prst="orthographicFront"/>
          <a:lightRig rig="threePt" dir="t">
            <a:rot lat="0" lon="0" rev="7500000"/>
          </a:lightRig>
        </a:scene3d>
        <a:sp3d z="254000" extrusionH="63500"/>
      </dsp:spPr>
      <dsp:style>
        <a:lnRef idx="2">
          <a:schemeClr val="dk1"/>
        </a:lnRef>
        <a:fillRef idx="1">
          <a:schemeClr val="lt1"/>
        </a:fillRef>
        <a:effectRef idx="0">
          <a:schemeClr val="dk1"/>
        </a:effectRef>
        <a:fontRef idx="minor">
          <a:schemeClr val="dk1"/>
        </a:fontRef>
      </dsp:style>
    </dsp:sp>
    <dsp:sp modelId="{E690470D-0D63-43AF-B539-58A77911D880}">
      <dsp:nvSpPr>
        <dsp:cNvPr id="0" name=""/>
        <dsp:cNvSpPr/>
      </dsp:nvSpPr>
      <dsp:spPr>
        <a:xfrm>
          <a:off x="1959115" y="1138003"/>
          <a:ext cx="1408519" cy="985918"/>
        </a:xfrm>
        <a:prstGeom prst="roundRect">
          <a:avLst>
            <a:gd name="adj" fmla="val 1667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chemeClr val="bg1"/>
              </a:solidFill>
            </a:rPr>
            <a:t>Company Names Pulled </a:t>
          </a:r>
        </a:p>
      </dsp:txBody>
      <dsp:txXfrm>
        <a:off x="2007252" y="1186140"/>
        <a:ext cx="1312245" cy="889644"/>
      </dsp:txXfrm>
    </dsp:sp>
    <dsp:sp modelId="{9E616DD8-DBEC-4E47-AE20-B48624C62184}">
      <dsp:nvSpPr>
        <dsp:cNvPr id="0" name=""/>
        <dsp:cNvSpPr/>
      </dsp:nvSpPr>
      <dsp:spPr>
        <a:xfrm>
          <a:off x="3367635" y="1232032"/>
          <a:ext cx="1024423" cy="79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ctr" defTabSz="711200">
            <a:lnSpc>
              <a:spcPct val="90000"/>
            </a:lnSpc>
            <a:spcBef>
              <a:spcPct val="0"/>
            </a:spcBef>
            <a:spcAft>
              <a:spcPct val="15000"/>
            </a:spcAft>
            <a:buChar char="•"/>
          </a:pPr>
          <a:r>
            <a:rPr lang="en-US" sz="1600" b="0" kern="1200" dirty="0"/>
            <a:t>SAS-”sounds like” function</a:t>
          </a:r>
        </a:p>
      </dsp:txBody>
      <dsp:txXfrm>
        <a:off x="3367635" y="1232032"/>
        <a:ext cx="1024423" cy="796862"/>
      </dsp:txXfrm>
    </dsp:sp>
    <dsp:sp modelId="{6F13FA59-4118-416E-84BF-D053E9ABE6F6}">
      <dsp:nvSpPr>
        <dsp:cNvPr id="0" name=""/>
        <dsp:cNvSpPr/>
      </dsp:nvSpPr>
      <dsp:spPr>
        <a:xfrm rot="5400000">
          <a:off x="3348604" y="3228437"/>
          <a:ext cx="836705" cy="952559"/>
        </a:xfrm>
        <a:prstGeom prst="bentUpArrow">
          <a:avLst>
            <a:gd name="adj1" fmla="val 32840"/>
            <a:gd name="adj2" fmla="val 25000"/>
            <a:gd name="adj3" fmla="val 35780"/>
          </a:avLst>
        </a:prstGeom>
        <a:solidFill>
          <a:schemeClr val="lt1"/>
        </a:solidFill>
        <a:ln w="15875" cap="rnd" cmpd="sng" algn="ctr">
          <a:solidFill>
            <a:schemeClr val="dk1"/>
          </a:solidFill>
          <a:prstDash val="solid"/>
        </a:ln>
        <a:effectLst/>
        <a:scene3d>
          <a:camera prst="orthographicFront"/>
          <a:lightRig rig="threePt" dir="t">
            <a:rot lat="0" lon="0" rev="7500000"/>
          </a:lightRig>
        </a:scene3d>
        <a:sp3d z="254000" extrusionH="63500"/>
      </dsp:spPr>
      <dsp:style>
        <a:lnRef idx="2">
          <a:schemeClr val="dk1"/>
        </a:lnRef>
        <a:fillRef idx="1">
          <a:schemeClr val="lt1"/>
        </a:fillRef>
        <a:effectRef idx="0">
          <a:schemeClr val="dk1"/>
        </a:effectRef>
        <a:fontRef idx="minor">
          <a:schemeClr val="dk1"/>
        </a:fontRef>
      </dsp:style>
    </dsp:sp>
    <dsp:sp modelId="{6550EC12-7252-4A66-A11B-D693495468EB}">
      <dsp:nvSpPr>
        <dsp:cNvPr id="0" name=""/>
        <dsp:cNvSpPr/>
      </dsp:nvSpPr>
      <dsp:spPr>
        <a:xfrm>
          <a:off x="3126928" y="2300932"/>
          <a:ext cx="1408519" cy="985918"/>
        </a:xfrm>
        <a:prstGeom prst="roundRect">
          <a:avLst>
            <a:gd name="adj" fmla="val 1667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chemeClr val="bg1"/>
              </a:solidFill>
            </a:rPr>
            <a:t>Fortune 500 Companies filtered out</a:t>
          </a:r>
        </a:p>
      </dsp:txBody>
      <dsp:txXfrm>
        <a:off x="3175065" y="2349069"/>
        <a:ext cx="1312245" cy="889644"/>
      </dsp:txXfrm>
    </dsp:sp>
    <dsp:sp modelId="{77E0A4F1-470D-4DFC-AAF3-DE0F2B116428}">
      <dsp:nvSpPr>
        <dsp:cNvPr id="0" name=""/>
        <dsp:cNvSpPr/>
      </dsp:nvSpPr>
      <dsp:spPr>
        <a:xfrm>
          <a:off x="4558656" y="2245514"/>
          <a:ext cx="1999089" cy="10957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b="0" kern="1200" dirty="0"/>
            <a:t>Non-Fortune 500 Companies manually removed</a:t>
          </a:r>
        </a:p>
      </dsp:txBody>
      <dsp:txXfrm>
        <a:off x="4558656" y="2245514"/>
        <a:ext cx="1999089" cy="1095757"/>
      </dsp:txXfrm>
    </dsp:sp>
    <dsp:sp modelId="{BE77BA44-BED6-44EB-9ED2-A1B42E6C6B01}">
      <dsp:nvSpPr>
        <dsp:cNvPr id="0" name=""/>
        <dsp:cNvSpPr/>
      </dsp:nvSpPr>
      <dsp:spPr>
        <a:xfrm rot="5400000">
          <a:off x="4646987" y="4339453"/>
          <a:ext cx="836705" cy="952559"/>
        </a:xfrm>
        <a:prstGeom prst="bentUpArrow">
          <a:avLst>
            <a:gd name="adj1" fmla="val 32840"/>
            <a:gd name="adj2" fmla="val 25000"/>
            <a:gd name="adj3" fmla="val 35780"/>
          </a:avLst>
        </a:prstGeom>
        <a:solidFill>
          <a:schemeClr val="lt1"/>
        </a:solidFill>
        <a:ln w="15875" cap="rnd" cmpd="sng" algn="ctr">
          <a:solidFill>
            <a:schemeClr val="dk1"/>
          </a:solidFill>
          <a:prstDash val="solid"/>
        </a:ln>
        <a:effectLst/>
        <a:scene3d>
          <a:camera prst="orthographicFront"/>
          <a:lightRig rig="threePt" dir="t">
            <a:rot lat="0" lon="0" rev="7500000"/>
          </a:lightRig>
        </a:scene3d>
        <a:sp3d z="254000" extrusionH="63500"/>
      </dsp:spPr>
      <dsp:style>
        <a:lnRef idx="2">
          <a:schemeClr val="dk1"/>
        </a:lnRef>
        <a:fillRef idx="1">
          <a:schemeClr val="lt1"/>
        </a:fillRef>
        <a:effectRef idx="0">
          <a:schemeClr val="dk1"/>
        </a:effectRef>
        <a:fontRef idx="minor">
          <a:schemeClr val="dk1"/>
        </a:fontRef>
      </dsp:style>
    </dsp:sp>
    <dsp:sp modelId="{9EC79A63-8591-4A24-A96D-808682B4002F}">
      <dsp:nvSpPr>
        <dsp:cNvPr id="0" name=""/>
        <dsp:cNvSpPr/>
      </dsp:nvSpPr>
      <dsp:spPr>
        <a:xfrm>
          <a:off x="4294741" y="3408443"/>
          <a:ext cx="1669659" cy="992928"/>
        </a:xfrm>
        <a:prstGeom prst="roundRect">
          <a:avLst>
            <a:gd name="adj" fmla="val 1667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chemeClr val="bg1"/>
              </a:solidFill>
            </a:rPr>
            <a:t>Fortune 500 Company Name Versions Table Created</a:t>
          </a:r>
        </a:p>
      </dsp:txBody>
      <dsp:txXfrm>
        <a:off x="4343220" y="3456922"/>
        <a:ext cx="1572701" cy="895970"/>
      </dsp:txXfrm>
    </dsp:sp>
    <dsp:sp modelId="{D422A48A-193A-49B4-AF91-7644918967A0}">
      <dsp:nvSpPr>
        <dsp:cNvPr id="0" name=""/>
        <dsp:cNvSpPr/>
      </dsp:nvSpPr>
      <dsp:spPr>
        <a:xfrm>
          <a:off x="6044329" y="3505978"/>
          <a:ext cx="1024423" cy="79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b="0" kern="1200" dirty="0"/>
            <a:t>Mapped to Ticker Symbol</a:t>
          </a:r>
        </a:p>
      </dsp:txBody>
      <dsp:txXfrm>
        <a:off x="6044329" y="3505978"/>
        <a:ext cx="1024423" cy="796862"/>
      </dsp:txXfrm>
    </dsp:sp>
    <dsp:sp modelId="{0B9E3CB5-D385-4E12-9625-C30A4D59DE0C}">
      <dsp:nvSpPr>
        <dsp:cNvPr id="0" name=""/>
        <dsp:cNvSpPr/>
      </dsp:nvSpPr>
      <dsp:spPr>
        <a:xfrm>
          <a:off x="5462553" y="4519460"/>
          <a:ext cx="1408519" cy="985918"/>
        </a:xfrm>
        <a:prstGeom prst="roundRect">
          <a:avLst>
            <a:gd name="adj" fmla="val 1667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chemeClr val="bg1"/>
              </a:solidFill>
            </a:rPr>
            <a:t>Structured Data Imported into MS Access DB</a:t>
          </a:r>
        </a:p>
      </dsp:txBody>
      <dsp:txXfrm>
        <a:off x="5510690" y="4567597"/>
        <a:ext cx="1312245" cy="889644"/>
      </dsp:txXfrm>
    </dsp:sp>
    <dsp:sp modelId="{0A55AD4E-CC86-4463-9DD3-03F643CBB5C2}">
      <dsp:nvSpPr>
        <dsp:cNvPr id="0" name=""/>
        <dsp:cNvSpPr/>
      </dsp:nvSpPr>
      <dsp:spPr>
        <a:xfrm>
          <a:off x="6871073" y="4613489"/>
          <a:ext cx="1024423" cy="79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b="0" kern="1200" dirty="0"/>
            <a:t>Joins based on Ticker Symbol</a:t>
          </a:r>
        </a:p>
      </dsp:txBody>
      <dsp:txXfrm>
        <a:off x="6871073" y="4613489"/>
        <a:ext cx="1024423" cy="79686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4023092" y="0"/>
            <a:ext cx="3077739" cy="469424"/>
          </a:xfrm>
          <a:prstGeom prst="rect">
            <a:avLst/>
          </a:prstGeom>
        </p:spPr>
        <p:txBody>
          <a:bodyPr vert="horz" lIns="94229" tIns="47114" rIns="94229" bIns="47114" rtlCol="0"/>
          <a:lstStyle>
            <a:lvl1pPr algn="r">
              <a:defRPr sz="1200"/>
            </a:lvl1pPr>
          </a:lstStyle>
          <a:p>
            <a:fld id="{F4CBC376-739F-4B85-9D93-6A74D5A2CD21}" type="datetimeFigureOut">
              <a:rPr lang="en-US" smtClean="0"/>
              <a:pPr/>
              <a:t>5/10/2016</a:t>
            </a:fld>
            <a:endParaRPr lang="en-US"/>
          </a:p>
        </p:txBody>
      </p:sp>
      <p:sp>
        <p:nvSpPr>
          <p:cNvPr id="4" name="Footer Placeholder 3"/>
          <p:cNvSpPr>
            <a:spLocks noGrp="1"/>
          </p:cNvSpPr>
          <p:nvPr>
            <p:ph type="ftr" sz="quarter" idx="2"/>
          </p:nvPr>
        </p:nvSpPr>
        <p:spPr>
          <a:xfrm>
            <a:off x="0" y="8917422"/>
            <a:ext cx="3077739" cy="469424"/>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4023092" y="8917422"/>
            <a:ext cx="3077739" cy="469424"/>
          </a:xfrm>
          <a:prstGeom prst="rect">
            <a:avLst/>
          </a:prstGeom>
        </p:spPr>
        <p:txBody>
          <a:bodyPr vert="horz" lIns="94229" tIns="47114" rIns="94229" bIns="47114" rtlCol="0" anchor="b"/>
          <a:lstStyle>
            <a:lvl1pPr algn="r">
              <a:defRPr sz="1200"/>
            </a:lvl1pPr>
          </a:lstStyle>
          <a:p>
            <a:fld id="{7DD25CFF-7BE2-4B94-B8BA-5764F4735248}" type="slidenum">
              <a:rPr lang="en-US" smtClean="0"/>
              <a:pPr/>
              <a:t>‹#›</a:t>
            </a:fld>
            <a:endParaRPr lang="en-US"/>
          </a:p>
        </p:txBody>
      </p:sp>
    </p:spTree>
    <p:extLst>
      <p:ext uri="{BB962C8B-B14F-4D97-AF65-F5344CB8AC3E}">
        <p14:creationId xmlns:p14="http://schemas.microsoft.com/office/powerpoint/2010/main" val="3418097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69424"/>
          </a:xfrm>
          <a:prstGeom prst="rect">
            <a:avLst/>
          </a:prstGeom>
        </p:spPr>
        <p:txBody>
          <a:bodyPr vert="horz" lIns="94229" tIns="47114" rIns="94229" bIns="47114" rtlCol="0"/>
          <a:lstStyle>
            <a:lvl1pPr algn="r">
              <a:defRPr sz="1200"/>
            </a:lvl1pPr>
          </a:lstStyle>
          <a:p>
            <a:fld id="{79F49AED-2701-4563-8C53-40795C402EBA}" type="datetimeFigureOut">
              <a:rPr lang="en-US" smtClean="0"/>
              <a:pPr/>
              <a:t>5/10/2016</a:t>
            </a:fld>
            <a:endParaRPr lang="en-US"/>
          </a:p>
        </p:txBody>
      </p:sp>
      <p:sp>
        <p:nvSpPr>
          <p:cNvPr id="4" name="Slide Image Placeholder 3"/>
          <p:cNvSpPr>
            <a:spLocks noGrp="1" noRot="1" noChangeAspect="1"/>
          </p:cNvSpPr>
          <p:nvPr>
            <p:ph type="sldImg" idx="2"/>
          </p:nvPr>
        </p:nvSpPr>
        <p:spPr>
          <a:xfrm>
            <a:off x="1204913" y="704850"/>
            <a:ext cx="4692650" cy="3519488"/>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459526"/>
            <a:ext cx="5681980" cy="4224814"/>
          </a:xfrm>
          <a:prstGeom prst="rect">
            <a:avLst/>
          </a:prstGeom>
        </p:spPr>
        <p:txBody>
          <a:bodyPr vert="horz" lIns="94229" tIns="47114" rIns="94229" bIns="4711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69424"/>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69424"/>
          </a:xfrm>
          <a:prstGeom prst="rect">
            <a:avLst/>
          </a:prstGeom>
        </p:spPr>
        <p:txBody>
          <a:bodyPr vert="horz" lIns="94229" tIns="47114" rIns="94229" bIns="47114" rtlCol="0" anchor="b"/>
          <a:lstStyle>
            <a:lvl1pPr algn="r">
              <a:defRPr sz="1200"/>
            </a:lvl1pPr>
          </a:lstStyle>
          <a:p>
            <a:fld id="{26A2E7E2-C79F-43C9-B2C6-59CA0DFC87FF}" type="slidenum">
              <a:rPr lang="en-US" smtClean="0"/>
              <a:pPr/>
              <a:t>‹#›</a:t>
            </a:fld>
            <a:endParaRPr lang="en-US"/>
          </a:p>
        </p:txBody>
      </p:sp>
    </p:spTree>
    <p:extLst>
      <p:ext uri="{BB962C8B-B14F-4D97-AF65-F5344CB8AC3E}">
        <p14:creationId xmlns:p14="http://schemas.microsoft.com/office/powerpoint/2010/main" val="2600296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5/10/2016 10:45 PM</a:t>
            </a:fld>
            <a:endParaRPr lang="en-US" dirty="0"/>
          </a:p>
        </p:txBody>
      </p:sp>
      <p:sp>
        <p:nvSpPr>
          <p:cNvPr id="6" name="Footer Placeholder 5"/>
          <p:cNvSpPr>
            <a:spLocks noGrp="1"/>
          </p:cNvSpPr>
          <p:nvPr>
            <p:ph type="ftr" sz="quarter" idx="12"/>
          </p:nvPr>
        </p:nvSpPr>
        <p:spPr>
          <a:xfrm>
            <a:off x="0" y="8917422"/>
            <a:ext cx="6392228" cy="469424"/>
          </a:xfrm>
        </p:spPr>
        <p:txBody>
          <a:bodyPr/>
          <a:lstStyle/>
          <a:p>
            <a:r>
              <a:rPr lang="en-US" sz="500" dirty="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rPr>
            </a:br>
            <a:r>
              <a:rPr lang="en-US" sz="500" dirty="0">
                <a:solidFill>
                  <a:srgbClr val="000000"/>
                </a:solidFill>
              </a:rPr>
              <a:t>MICROSOFT MAKES NO WARRANTIES, EXPRESS, IMPLIED OR STATUTORY, AS TO THE INFORMATION IN THIS PRESENTATION.</a:t>
            </a:r>
          </a:p>
          <a:p>
            <a:endParaRPr lang="en-US" sz="500" dirty="0"/>
          </a:p>
        </p:txBody>
      </p:sp>
      <p:sp>
        <p:nvSpPr>
          <p:cNvPr id="7" name="Slide Number Placeholder 6"/>
          <p:cNvSpPr>
            <a:spLocks noGrp="1"/>
          </p:cNvSpPr>
          <p:nvPr>
            <p:ph type="sldNum" sz="quarter" idx="13"/>
          </p:nvPr>
        </p:nvSpPr>
        <p:spPr>
          <a:xfrm>
            <a:off x="6392227" y="8917422"/>
            <a:ext cx="708604" cy="469424"/>
          </a:xfrm>
        </p:spPr>
        <p:txBody>
          <a:bodyPr/>
          <a:lstStyle/>
          <a:p>
            <a:fld id="{EC87E0CF-87F6-4B58-B8B8-DCAB2DAAF3CA}" type="slidenum">
              <a:rPr lang="en-US" smtClean="0"/>
              <a:pPr/>
              <a:t>1</a:t>
            </a:fld>
            <a:endParaRPr lang="en-US" dirty="0"/>
          </a:p>
        </p:txBody>
      </p:sp>
    </p:spTree>
    <p:extLst>
      <p:ext uri="{BB962C8B-B14F-4D97-AF65-F5344CB8AC3E}">
        <p14:creationId xmlns:p14="http://schemas.microsoft.com/office/powerpoint/2010/main" val="36580009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https://www.dezyre.com/article/how-big-data-analysis-helped-increase-walmart-s-sales-turnover/109 -- </a:t>
            </a:r>
            <a:r>
              <a:rPr lang="en-US" sz="1200" b="0" i="1" kern="1200" dirty="0">
                <a:solidFill>
                  <a:schemeClr val="tx1"/>
                </a:solidFill>
                <a:effectLst/>
                <a:latin typeface="+mn-lt"/>
                <a:ea typeface="+mn-ea"/>
                <a:cs typeface="+mn-cs"/>
              </a:rPr>
              <a:t>May 1, 2016.</a:t>
            </a:r>
            <a:endParaRPr lang="en-US" dirty="0"/>
          </a:p>
        </p:txBody>
      </p:sp>
      <p:sp>
        <p:nvSpPr>
          <p:cNvPr id="4" name="Slide Number Placeholder 3"/>
          <p:cNvSpPr>
            <a:spLocks noGrp="1"/>
          </p:cNvSpPr>
          <p:nvPr>
            <p:ph type="sldNum" sz="quarter" idx="10"/>
          </p:nvPr>
        </p:nvSpPr>
        <p:spPr/>
        <p:txBody>
          <a:bodyPr/>
          <a:lstStyle/>
          <a:p>
            <a:fld id="{26A2E7E2-C79F-43C9-B2C6-59CA0DFC87FF}" type="slidenum">
              <a:rPr lang="en-US" smtClean="0"/>
              <a:pPr/>
              <a:t>26</a:t>
            </a:fld>
            <a:endParaRPr lang="en-US"/>
          </a:p>
        </p:txBody>
      </p:sp>
    </p:spTree>
    <p:extLst>
      <p:ext uri="{BB962C8B-B14F-4D97-AF65-F5344CB8AC3E}">
        <p14:creationId xmlns:p14="http://schemas.microsoft.com/office/powerpoint/2010/main" val="37989318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a:buFont typeface="Arial"/>
              <a:buChar char="•"/>
            </a:pPr>
            <a:r>
              <a:rPr lang="en-US" sz="1200" dirty="0"/>
              <a:t>The direction of these relationships cannot be determined from this study, though research reveals that companies within this specialty rely on their patents to generate revenue when oil prices decline. They do this by licensing their patents to other companies or suing competitors over patent infringement.</a:t>
            </a:r>
          </a:p>
        </p:txBody>
      </p:sp>
      <p:sp>
        <p:nvSpPr>
          <p:cNvPr id="4" name="Slide Number Placeholder 3"/>
          <p:cNvSpPr>
            <a:spLocks noGrp="1"/>
          </p:cNvSpPr>
          <p:nvPr>
            <p:ph type="sldNum" sz="quarter" idx="10"/>
          </p:nvPr>
        </p:nvSpPr>
        <p:spPr/>
        <p:txBody>
          <a:bodyPr/>
          <a:lstStyle/>
          <a:p>
            <a:fld id="{26A2E7E2-C79F-43C9-B2C6-59CA0DFC87FF}" type="slidenum">
              <a:rPr lang="en-US" smtClean="0"/>
              <a:pPr/>
              <a:t>49</a:t>
            </a:fld>
            <a:endParaRPr lang="en-US"/>
          </a:p>
        </p:txBody>
      </p:sp>
    </p:spTree>
    <p:extLst>
      <p:ext uri="{BB962C8B-B14F-4D97-AF65-F5344CB8AC3E}">
        <p14:creationId xmlns:p14="http://schemas.microsoft.com/office/powerpoint/2010/main" val="1472614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5/10/2016 10:45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a:t>
            </a:fld>
            <a:endParaRPr lang="en-US" dirty="0"/>
          </a:p>
        </p:txBody>
      </p:sp>
    </p:spTree>
    <p:extLst>
      <p:ext uri="{BB962C8B-B14F-4D97-AF65-F5344CB8AC3E}">
        <p14:creationId xmlns:p14="http://schemas.microsoft.com/office/powerpoint/2010/main" val="624485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2" name="Shape 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1440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5/10/2016 10:45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4</a:t>
            </a:fld>
            <a:endParaRPr lang="en-US" dirty="0"/>
          </a:p>
        </p:txBody>
      </p:sp>
    </p:spTree>
    <p:extLst>
      <p:ext uri="{BB962C8B-B14F-4D97-AF65-F5344CB8AC3E}">
        <p14:creationId xmlns:p14="http://schemas.microsoft.com/office/powerpoint/2010/main" val="3837198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5/10/2016 10:45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5</a:t>
            </a:fld>
            <a:endParaRPr lang="en-US" dirty="0"/>
          </a:p>
        </p:txBody>
      </p:sp>
    </p:spTree>
    <p:extLst>
      <p:ext uri="{BB962C8B-B14F-4D97-AF65-F5344CB8AC3E}">
        <p14:creationId xmlns:p14="http://schemas.microsoft.com/office/powerpoint/2010/main" val="220087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5/10/2016 10:45 PM</a:t>
            </a:fld>
            <a:endParaRPr lang="en-US"/>
          </a:p>
        </p:txBody>
      </p:sp>
      <p:sp>
        <p:nvSpPr>
          <p:cNvPr id="6" name="Footer Placeholder 5"/>
          <p:cNvSpPr>
            <a:spLocks noGrp="1"/>
          </p:cNvSpPr>
          <p:nvPr>
            <p:ph type="ftr" sz="quarter" idx="12"/>
          </p:nvPr>
        </p:nvSpPr>
        <p:spPr/>
        <p:txBody>
          <a:bodyPr/>
          <a:lstStyle/>
          <a:p>
            <a:r>
              <a:rPr lang="en-US">
                <a:solidFill>
                  <a:srgbClr val="000000"/>
                </a:solidFill>
              </a:rPr>
              <a:t>© 2007 Microsoft Corporation. All rights reserved. Microsoft, Windows, Windows Vista and other product names are or may be registered trademarks and/or trademarks in the U.S. and/or other countries.</a:t>
            </a:r>
          </a:p>
          <a:p>
            <a:r>
              <a:rPr lang="en-US">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rPr>
            </a:br>
            <a:r>
              <a:rPr lang="en-US">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7</a:t>
            </a:fld>
            <a:endParaRPr lang="en-US" dirty="0"/>
          </a:p>
        </p:txBody>
      </p:sp>
    </p:spTree>
    <p:extLst>
      <p:ext uri="{BB962C8B-B14F-4D97-AF65-F5344CB8AC3E}">
        <p14:creationId xmlns:p14="http://schemas.microsoft.com/office/powerpoint/2010/main" val="2386057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A2E7E2-C79F-43C9-B2C6-59CA0DFC87FF}" type="slidenum">
              <a:rPr lang="en-US" smtClean="0"/>
              <a:pPr/>
              <a:t>10</a:t>
            </a:fld>
            <a:endParaRPr lang="en-US"/>
          </a:p>
        </p:txBody>
      </p:sp>
    </p:spTree>
    <p:extLst>
      <p:ext uri="{BB962C8B-B14F-4D97-AF65-F5344CB8AC3E}">
        <p14:creationId xmlns:p14="http://schemas.microsoft.com/office/powerpoint/2010/main" val="182548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A2E7E2-C79F-43C9-B2C6-59CA0DFC87FF}" type="slidenum">
              <a:rPr lang="en-US" smtClean="0"/>
              <a:pPr/>
              <a:t>11</a:t>
            </a:fld>
            <a:endParaRPr lang="en-US"/>
          </a:p>
        </p:txBody>
      </p:sp>
    </p:spTree>
    <p:extLst>
      <p:ext uri="{BB962C8B-B14F-4D97-AF65-F5344CB8AC3E}">
        <p14:creationId xmlns:p14="http://schemas.microsoft.com/office/powerpoint/2010/main" val="1825489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A2E7E2-C79F-43C9-B2C6-59CA0DFC87FF}" type="slidenum">
              <a:rPr lang="en-US" smtClean="0"/>
              <a:pPr/>
              <a:t>12</a:t>
            </a:fld>
            <a:endParaRPr lang="en-US"/>
          </a:p>
        </p:txBody>
      </p:sp>
    </p:spTree>
    <p:extLst>
      <p:ext uri="{BB962C8B-B14F-4D97-AF65-F5344CB8AC3E}">
        <p14:creationId xmlns:p14="http://schemas.microsoft.com/office/powerpoint/2010/main" val="14726143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30250" y="1905000"/>
            <a:ext cx="7681913" cy="1523495"/>
          </a:xfrm>
        </p:spPr>
        <p:txBody>
          <a:bodyPr>
            <a:noAutofit/>
          </a:bodyPr>
          <a:lstStyle>
            <a:lvl1pPr>
              <a:lnSpc>
                <a:spcPct val="90000"/>
              </a:lnSpc>
              <a:defRPr sz="5400" baseline="0"/>
            </a:lvl1pPr>
          </a:lstStyle>
          <a:p>
            <a:r>
              <a:rPr lang="en-US"/>
              <a:t>Click to edit Master title style</a:t>
            </a:r>
            <a:endParaRPr lang="en-US" dirty="0"/>
          </a:p>
        </p:txBody>
      </p:sp>
      <p:sp>
        <p:nvSpPr>
          <p:cNvPr id="3" name="Subtitle 2"/>
          <p:cNvSpPr>
            <a:spLocks noGrp="1"/>
          </p:cNvSpPr>
          <p:nvPr>
            <p:ph type="subTitle" idx="1"/>
          </p:nvPr>
        </p:nvSpPr>
        <p:spPr>
          <a:xfrm>
            <a:off x="730249" y="4344988"/>
            <a:ext cx="7681913"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pic>
        <p:nvPicPr>
          <p:cNvPr id="4" name="Picture 4" descr="UNCC_Logo_whiteTPBG"/>
          <p:cNvPicPr>
            <a:picLocks noChangeAspect="1" noChangeArrowheads="1"/>
          </p:cNvPicPr>
          <p:nvPr userDrawn="1"/>
        </p:nvPicPr>
        <p:blipFill>
          <a:blip r:embed="rId3" cstate="print"/>
          <a:srcRect/>
          <a:stretch>
            <a:fillRect/>
          </a:stretch>
        </p:blipFill>
        <p:spPr bwMode="auto">
          <a:xfrm>
            <a:off x="7467600" y="6019800"/>
            <a:ext cx="1567024" cy="676268"/>
          </a:xfrm>
          <a:prstGeom prst="rect">
            <a:avLst/>
          </a:prstGeom>
          <a:noFill/>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86995" y="2666998"/>
            <a:ext cx="6699805" cy="2360071"/>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986998" y="5027070"/>
            <a:ext cx="6699802"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273317" y="6116070"/>
            <a:ext cx="413483"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93006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82133" y="685801"/>
            <a:ext cx="7704667"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82133" y="2667000"/>
            <a:ext cx="3739896" cy="336867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946904" y="2667000"/>
            <a:ext cx="3739896" cy="334682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5/10/2016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pic>
        <p:nvPicPr>
          <p:cNvPr id="8" name="Picture 7" descr="UNCC_Logo_whiteTPBG"/>
          <p:cNvPicPr>
            <a:picLocks noChangeAspect="1" noChangeArrowheads="1"/>
          </p:cNvPicPr>
          <p:nvPr userDrawn="1"/>
        </p:nvPicPr>
        <p:blipFill>
          <a:blip r:embed="rId2" cstate="print"/>
          <a:srcRect/>
          <a:stretch>
            <a:fillRect/>
          </a:stretch>
        </p:blipFill>
        <p:spPr bwMode="auto">
          <a:xfrm>
            <a:off x="7467600" y="6019800"/>
            <a:ext cx="1567024" cy="676268"/>
          </a:xfrm>
          <a:prstGeom prst="rect">
            <a:avLst/>
          </a:prstGeom>
          <a:noFill/>
        </p:spPr>
      </p:pic>
    </p:spTree>
    <p:extLst>
      <p:ext uri="{BB962C8B-B14F-4D97-AF65-F5344CB8AC3E}">
        <p14:creationId xmlns:p14="http://schemas.microsoft.com/office/powerpoint/2010/main" val="414209111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29481" y="2658533"/>
            <a:ext cx="3456291"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13523"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61710" y="2667000"/>
            <a:ext cx="3467806"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957266"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5/10/2016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944783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5/10/2016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pic>
        <p:nvPicPr>
          <p:cNvPr id="6" name="Picture 4" descr="UNCC_Logo_whiteTPBG"/>
          <p:cNvPicPr>
            <a:picLocks noChangeAspect="1" noChangeArrowheads="1"/>
          </p:cNvPicPr>
          <p:nvPr userDrawn="1"/>
        </p:nvPicPr>
        <p:blipFill>
          <a:blip r:embed="rId2" cstate="print"/>
          <a:srcRect/>
          <a:stretch>
            <a:fillRect/>
          </a:stretch>
        </p:blipFill>
        <p:spPr bwMode="auto">
          <a:xfrm>
            <a:off x="7467600" y="6019800"/>
            <a:ext cx="1567024" cy="676268"/>
          </a:xfrm>
          <a:prstGeom prst="rect">
            <a:avLst/>
          </a:prstGeom>
          <a:noFill/>
        </p:spPr>
      </p:pic>
    </p:spTree>
    <p:extLst>
      <p:ext uri="{BB962C8B-B14F-4D97-AF65-F5344CB8AC3E}">
        <p14:creationId xmlns:p14="http://schemas.microsoft.com/office/powerpoint/2010/main" val="227738946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5/10/2016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pic>
        <p:nvPicPr>
          <p:cNvPr id="5" name="Picture 4" descr="UNCC_Logo_whiteTPBG"/>
          <p:cNvPicPr>
            <a:picLocks noChangeAspect="1" noChangeArrowheads="1"/>
          </p:cNvPicPr>
          <p:nvPr userDrawn="1"/>
        </p:nvPicPr>
        <p:blipFill>
          <a:blip r:embed="rId2" cstate="print"/>
          <a:srcRect/>
          <a:stretch>
            <a:fillRect/>
          </a:stretch>
        </p:blipFill>
        <p:spPr bwMode="auto">
          <a:xfrm>
            <a:off x="7467600" y="6019800"/>
            <a:ext cx="1567024" cy="676268"/>
          </a:xfrm>
          <a:prstGeom prst="rect">
            <a:avLst/>
          </a:prstGeom>
          <a:noFill/>
        </p:spPr>
      </p:pic>
    </p:spTree>
    <p:extLst>
      <p:ext uri="{BB962C8B-B14F-4D97-AF65-F5344CB8AC3E}">
        <p14:creationId xmlns:p14="http://schemas.microsoft.com/office/powerpoint/2010/main" val="393196947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524" y="1600200"/>
            <a:ext cx="2662534"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3947553" y="685800"/>
            <a:ext cx="4681962"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3524" y="2971800"/>
            <a:ext cx="2662534"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5/10/2016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036600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2332" y="1752599"/>
            <a:ext cx="4070679"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697495" y="914400"/>
            <a:ext cx="2461371"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12332" y="3124199"/>
            <a:ext cx="4070679"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5/10/2016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066814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523" y="4732865"/>
            <a:ext cx="751599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89975" y="932112"/>
            <a:ext cx="6171065"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13523" y="5299603"/>
            <a:ext cx="751599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5/10/2016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187283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524" y="685800"/>
            <a:ext cx="751599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13524" y="4343400"/>
            <a:ext cx="7515992"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pPr/>
              <a:t>5/10/2016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8954629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598235" y="3428999"/>
            <a:ext cx="6631128"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13523" y="4343400"/>
            <a:ext cx="751599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pPr/>
              <a:t>5/10/2016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36536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cstate="print">
            <a:lum/>
          </a:blip>
          <a:srcRect/>
          <a:stretch>
            <a:fillRect t="-1000" b="-1000"/>
          </a:stretch>
        </a:blipFill>
        <a:effectLst/>
      </p:bgPr>
    </p:bg>
    <p:spTree>
      <p:nvGrpSpPr>
        <p:cNvPr id="1" name=""/>
        <p:cNvGrpSpPr/>
        <p:nvPr/>
      </p:nvGrpSpPr>
      <p:grpSpPr>
        <a:xfrm>
          <a:off x="0" y="0"/>
          <a:ext cx="0" cy="0"/>
          <a:chOff x="0" y="0"/>
          <a:chExt cx="0" cy="0"/>
        </a:xfrm>
      </p:grpSpPr>
      <p:pic>
        <p:nvPicPr>
          <p:cNvPr id="5" name="Picture 4" descr="Swirl.png"/>
          <p:cNvPicPr>
            <a:picLocks noChangeAspect="1"/>
          </p:cNvPicPr>
          <p:nvPr userDrawn="1"/>
        </p:nvPicPr>
        <p:blipFill>
          <a:blip r:embed="rId3" cstate="print"/>
          <a:stretch>
            <a:fillRect/>
          </a:stretch>
        </p:blipFill>
        <p:spPr>
          <a:xfrm>
            <a:off x="0" y="1295400"/>
            <a:ext cx="9144000" cy="3202682"/>
          </a:xfrm>
          <a:prstGeom prst="rect">
            <a:avLst/>
          </a:prstGeom>
        </p:spPr>
      </p:pic>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en-US"/>
              <a:t>Click to edit Master title style</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722049" y="2355850"/>
            <a:ext cx="7690114"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en-US" dirty="0"/>
              <a:t>click to…</a:t>
            </a:r>
          </a:p>
        </p:txBody>
      </p:sp>
      <p:pic>
        <p:nvPicPr>
          <p:cNvPr id="6" name="Picture 4" descr="UNCC_Logo_whiteTPBG"/>
          <p:cNvPicPr>
            <a:picLocks noChangeAspect="1" noChangeArrowheads="1"/>
          </p:cNvPicPr>
          <p:nvPr userDrawn="1"/>
        </p:nvPicPr>
        <p:blipFill>
          <a:blip r:embed="rId4" cstate="print"/>
          <a:srcRect/>
          <a:stretch>
            <a:fillRect/>
          </a:stretch>
        </p:blipFill>
        <p:spPr bwMode="auto">
          <a:xfrm>
            <a:off x="7467600" y="6019800"/>
            <a:ext cx="1567024" cy="676268"/>
          </a:xfrm>
          <a:prstGeom prst="rect">
            <a:avLst/>
          </a:prstGeom>
          <a:noFill/>
        </p:spPr>
      </p:pic>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3525" y="3308581"/>
            <a:ext cx="751598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13524" y="4777381"/>
            <a:ext cx="751599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pPr/>
              <a:t>5/10/2016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3082117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13525" y="3886200"/>
            <a:ext cx="751599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13524" y="4775200"/>
            <a:ext cx="751599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pPr/>
              <a:t>5/10/2016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7880930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13525" y="685801"/>
            <a:ext cx="7515991"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13524" y="3505200"/>
            <a:ext cx="7515992"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13524" y="4343400"/>
            <a:ext cx="7515992"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pPr/>
              <a:t>5/10/2016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362602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810462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1393" y="685800"/>
            <a:ext cx="1328123"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13524" y="685800"/>
            <a:ext cx="6016373" cy="51054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094575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4" descr="UNCC_Logo_whiteTPBG"/>
          <p:cNvPicPr>
            <a:picLocks noChangeAspect="1" noChangeArrowheads="1"/>
          </p:cNvPicPr>
          <p:nvPr userDrawn="1"/>
        </p:nvPicPr>
        <p:blipFill>
          <a:blip r:embed="rId2"/>
          <a:srcRect/>
          <a:stretch>
            <a:fillRect/>
          </a:stretch>
        </p:blipFill>
        <p:spPr bwMode="auto">
          <a:xfrm>
            <a:off x="7467600" y="6019800"/>
            <a:ext cx="1567024" cy="676268"/>
          </a:xfrm>
          <a:prstGeom prst="rect">
            <a:avLst/>
          </a:prstGeom>
          <a:noFill/>
        </p:spPr>
      </p:pic>
    </p:spTree>
    <p:extLst>
      <p:ext uri="{BB962C8B-B14F-4D97-AF65-F5344CB8AC3E}">
        <p14:creationId xmlns:p14="http://schemas.microsoft.com/office/powerpoint/2010/main" val="195270005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4" descr="UNCC_Logo_whiteTPBG"/>
          <p:cNvPicPr>
            <a:picLocks noChangeAspect="1" noChangeArrowheads="1"/>
          </p:cNvPicPr>
          <p:nvPr userDrawn="1"/>
        </p:nvPicPr>
        <p:blipFill>
          <a:blip r:embed="rId2" cstate="print"/>
          <a:srcRect/>
          <a:stretch>
            <a:fillRect/>
          </a:stretch>
        </p:blipFill>
        <p:spPr bwMode="auto">
          <a:xfrm>
            <a:off x="7467600" y="6019800"/>
            <a:ext cx="1567024" cy="676268"/>
          </a:xfrm>
          <a:prstGeom prst="rect">
            <a:avLst/>
          </a:prstGeom>
          <a:noFill/>
        </p:spPr>
      </p:pic>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4" descr="UNCC_Logo_whiteTPBG"/>
          <p:cNvPicPr>
            <a:picLocks noChangeAspect="1" noChangeArrowheads="1"/>
          </p:cNvPicPr>
          <p:nvPr userDrawn="1"/>
        </p:nvPicPr>
        <p:blipFill>
          <a:blip r:embed="rId2" cstate="print"/>
          <a:srcRect/>
          <a:stretch>
            <a:fillRect/>
          </a:stretch>
        </p:blipFill>
        <p:spPr bwMode="auto">
          <a:xfrm>
            <a:off x="7467600" y="6019800"/>
            <a:ext cx="1567024" cy="676268"/>
          </a:xfrm>
          <a:prstGeom prst="rect">
            <a:avLst/>
          </a:prstGeom>
          <a:noFill/>
        </p:spPr>
      </p:pic>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41155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41155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descr="UNCC_Logo_whiteTPBG"/>
          <p:cNvPicPr>
            <a:picLocks noChangeAspect="1" noChangeArrowheads="1"/>
          </p:cNvPicPr>
          <p:nvPr userDrawn="1"/>
        </p:nvPicPr>
        <p:blipFill>
          <a:blip r:embed="rId2" cstate="print"/>
          <a:srcRect/>
          <a:stretch>
            <a:fillRect/>
          </a:stretch>
        </p:blipFill>
        <p:spPr bwMode="auto">
          <a:xfrm>
            <a:off x="7467600" y="6019800"/>
            <a:ext cx="1567024" cy="676268"/>
          </a:xfrm>
          <a:prstGeom prst="rect">
            <a:avLst/>
          </a:prstGeom>
          <a:noFill/>
        </p:spPr>
      </p:pic>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4" descr="UNCC_Logo_whiteTPBG"/>
          <p:cNvPicPr>
            <a:picLocks noChangeAspect="1" noChangeArrowheads="1"/>
          </p:cNvPicPr>
          <p:nvPr userDrawn="1"/>
        </p:nvPicPr>
        <p:blipFill>
          <a:blip r:embed="rId2" cstate="print"/>
          <a:srcRect/>
          <a:stretch>
            <a:fillRect/>
          </a:stretch>
        </p:blipFill>
        <p:spPr bwMode="auto">
          <a:xfrm>
            <a:off x="7467600" y="6019800"/>
            <a:ext cx="1567024" cy="676268"/>
          </a:xfrm>
          <a:prstGeom prst="rect">
            <a:avLst/>
          </a:prstGeom>
          <a:noFill/>
        </p:spPr>
      </p:pic>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4" descr="UNCC_Logo_whiteTPBG"/>
          <p:cNvPicPr>
            <a:picLocks noChangeAspect="1" noChangeArrowheads="1"/>
          </p:cNvPicPr>
          <p:nvPr userDrawn="1"/>
        </p:nvPicPr>
        <p:blipFill>
          <a:blip r:embed="rId2" cstate="print"/>
          <a:srcRect/>
          <a:stretch>
            <a:fillRect/>
          </a:stretch>
        </p:blipFill>
        <p:spPr bwMode="auto">
          <a:xfrm>
            <a:off x="7467600" y="6019800"/>
            <a:ext cx="1567024" cy="676268"/>
          </a:xfrm>
          <a:prstGeom prst="rect">
            <a:avLst/>
          </a:prstGeom>
          <a:noFill/>
        </p:spPr>
      </p:pic>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5" name="Group 24"/>
          <p:cNvGrpSpPr/>
          <p:nvPr/>
        </p:nvGrpSpPr>
        <p:grpSpPr>
          <a:xfrm>
            <a:off x="203200" y="0"/>
            <a:ext cx="3778250" cy="6858001"/>
            <a:chOff x="203200" y="0"/>
            <a:chExt cx="3778250" cy="6858001"/>
          </a:xfrm>
        </p:grpSpPr>
        <p:sp>
          <p:nvSpPr>
            <p:cNvPr id="14" name="Freeform 6"/>
            <p:cNvSpPr/>
            <p:nvPr/>
          </p:nvSpPr>
          <p:spPr bwMode="auto">
            <a:xfrm>
              <a:off x="641350" y="0"/>
              <a:ext cx="1365250" cy="3971925"/>
            </a:xfrm>
            <a:custGeom>
              <a:avLst/>
              <a:gdLst/>
              <a:ahLst/>
              <a:cxnLst/>
              <a:rect l="0" t="0" r="r" b="b"/>
              <a:pathLst>
                <a:path w="860" h="2502">
                  <a:moveTo>
                    <a:pt x="0" y="2445"/>
                  </a:moveTo>
                  <a:lnTo>
                    <a:pt x="228" y="2502"/>
                  </a:lnTo>
                  <a:lnTo>
                    <a:pt x="860" y="0"/>
                  </a:lnTo>
                  <a:lnTo>
                    <a:pt x="620" y="0"/>
                  </a:lnTo>
                  <a:lnTo>
                    <a:pt x="0" y="2445"/>
                  </a:lnTo>
                  <a:close/>
                </a:path>
              </a:pathLst>
            </a:custGeom>
            <a:solidFill>
              <a:schemeClr val="accent1"/>
            </a:solidFill>
            <a:ln>
              <a:noFill/>
            </a:ln>
          </p:spPr>
        </p:sp>
        <p:sp>
          <p:nvSpPr>
            <p:cNvPr id="15" name="Freeform 7"/>
            <p:cNvSpPr/>
            <p:nvPr/>
          </p:nvSpPr>
          <p:spPr bwMode="auto">
            <a:xfrm>
              <a:off x="203200" y="0"/>
              <a:ext cx="1336675" cy="3862388"/>
            </a:xfrm>
            <a:custGeom>
              <a:avLst/>
              <a:gdLst/>
              <a:ahLst/>
              <a:cxnLst/>
              <a:rect l="0" t="0" r="r" b="b"/>
              <a:pathLst>
                <a:path w="842" h="2433">
                  <a:moveTo>
                    <a:pt x="842" y="0"/>
                  </a:moveTo>
                  <a:lnTo>
                    <a:pt x="602" y="0"/>
                  </a:lnTo>
                  <a:lnTo>
                    <a:pt x="0" y="2376"/>
                  </a:lnTo>
                  <a:lnTo>
                    <a:pt x="228" y="2433"/>
                  </a:lnTo>
                  <a:lnTo>
                    <a:pt x="842" y="0"/>
                  </a:lnTo>
                  <a:close/>
                </a:path>
              </a:pathLst>
            </a:custGeom>
            <a:solidFill>
              <a:schemeClr val="tx1">
                <a:lumMod val="65000"/>
                <a:lumOff val="35000"/>
              </a:schemeClr>
            </a:solidFill>
            <a:ln>
              <a:noFill/>
            </a:ln>
          </p:spPr>
        </p:sp>
        <p:sp>
          <p:nvSpPr>
            <p:cNvPr id="16" name="Freeform 8"/>
            <p:cNvSpPr/>
            <p:nvPr/>
          </p:nvSpPr>
          <p:spPr bwMode="auto">
            <a:xfrm>
              <a:off x="207963" y="3776663"/>
              <a:ext cx="1936750" cy="3081338"/>
            </a:xfrm>
            <a:custGeom>
              <a:avLst/>
              <a:gdLst/>
              <a:ahLst/>
              <a:cxnLst/>
              <a:rect l="0" t="0" r="r" b="b"/>
              <a:pathLst>
                <a:path w="1220" h="1941">
                  <a:moveTo>
                    <a:pt x="0" y="0"/>
                  </a:moveTo>
                  <a:lnTo>
                    <a:pt x="1166" y="1941"/>
                  </a:lnTo>
                  <a:lnTo>
                    <a:pt x="1220" y="1941"/>
                  </a:lnTo>
                  <a:lnTo>
                    <a:pt x="0" y="0"/>
                  </a:lnTo>
                  <a:close/>
                </a:path>
              </a:pathLst>
            </a:custGeom>
            <a:solidFill>
              <a:schemeClr val="tx1">
                <a:lumMod val="85000"/>
                <a:lumOff val="15000"/>
              </a:schemeClr>
            </a:solidFill>
            <a:ln>
              <a:noFill/>
            </a:ln>
          </p:spPr>
        </p:sp>
        <p:sp>
          <p:nvSpPr>
            <p:cNvPr id="20" name="Freeform 9"/>
            <p:cNvSpPr/>
            <p:nvPr/>
          </p:nvSpPr>
          <p:spPr bwMode="auto">
            <a:xfrm>
              <a:off x="646113" y="3886200"/>
              <a:ext cx="2373313" cy="2971800"/>
            </a:xfrm>
            <a:custGeom>
              <a:avLst/>
              <a:gdLst/>
              <a:ahLst/>
              <a:cxnLst/>
              <a:rect l="0" t="0" r="r" b="b"/>
              <a:pathLst>
                <a:path w="1495" h="1872">
                  <a:moveTo>
                    <a:pt x="1495" y="1872"/>
                  </a:moveTo>
                  <a:lnTo>
                    <a:pt x="0" y="0"/>
                  </a:lnTo>
                  <a:lnTo>
                    <a:pt x="1442" y="1872"/>
                  </a:lnTo>
                  <a:lnTo>
                    <a:pt x="1495" y="1872"/>
                  </a:lnTo>
                  <a:close/>
                </a:path>
              </a:pathLst>
            </a:custGeom>
            <a:solidFill>
              <a:schemeClr val="accent1">
                <a:lumMod val="50000"/>
              </a:schemeClr>
            </a:solidFill>
            <a:ln>
              <a:noFill/>
            </a:ln>
          </p:spPr>
        </p:sp>
        <p:sp>
          <p:nvSpPr>
            <p:cNvPr id="21" name="Freeform 10"/>
            <p:cNvSpPr/>
            <p:nvPr/>
          </p:nvSpPr>
          <p:spPr bwMode="auto">
            <a:xfrm>
              <a:off x="641350" y="3881438"/>
              <a:ext cx="3340100" cy="2976563"/>
            </a:xfrm>
            <a:custGeom>
              <a:avLst/>
              <a:gdLst/>
              <a:ahLst/>
              <a:cxnLst/>
              <a:rect l="0" t="0" r="r" b="b"/>
              <a:pathLst>
                <a:path w="2104" h="1875">
                  <a:moveTo>
                    <a:pt x="0" y="0"/>
                  </a:moveTo>
                  <a:lnTo>
                    <a:pt x="3" y="3"/>
                  </a:lnTo>
                  <a:lnTo>
                    <a:pt x="1498" y="1875"/>
                  </a:lnTo>
                  <a:lnTo>
                    <a:pt x="2104" y="1875"/>
                  </a:lnTo>
                  <a:lnTo>
                    <a:pt x="228" y="57"/>
                  </a:lnTo>
                  <a:lnTo>
                    <a:pt x="0" y="0"/>
                  </a:lnTo>
                  <a:close/>
                </a:path>
              </a:pathLst>
            </a:custGeom>
            <a:solidFill>
              <a:schemeClr val="accent1">
                <a:lumMod val="75000"/>
              </a:schemeClr>
            </a:solidFill>
            <a:ln>
              <a:noFill/>
            </a:ln>
          </p:spPr>
        </p:sp>
        <p:sp>
          <p:nvSpPr>
            <p:cNvPr id="22" name="Freeform 11"/>
            <p:cNvSpPr/>
            <p:nvPr/>
          </p:nvSpPr>
          <p:spPr bwMode="auto">
            <a:xfrm>
              <a:off x="203200" y="3771900"/>
              <a:ext cx="2660650" cy="3086100"/>
            </a:xfrm>
            <a:custGeom>
              <a:avLst/>
              <a:gdLst/>
              <a:ahLst/>
              <a:cxnLst/>
              <a:rect l="0" t="0" r="r" b="b"/>
              <a:pathLst>
                <a:path w="1676" h="1944">
                  <a:moveTo>
                    <a:pt x="1676" y="1944"/>
                  </a:moveTo>
                  <a:lnTo>
                    <a:pt x="264" y="111"/>
                  </a:lnTo>
                  <a:lnTo>
                    <a:pt x="225" y="60"/>
                  </a:lnTo>
                  <a:lnTo>
                    <a:pt x="228" y="60"/>
                  </a:lnTo>
                  <a:lnTo>
                    <a:pt x="264" y="111"/>
                  </a:lnTo>
                  <a:lnTo>
                    <a:pt x="234" y="69"/>
                  </a:lnTo>
                  <a:lnTo>
                    <a:pt x="228" y="57"/>
                  </a:lnTo>
                  <a:lnTo>
                    <a:pt x="222" y="54"/>
                  </a:lnTo>
                  <a:lnTo>
                    <a:pt x="0" y="0"/>
                  </a:lnTo>
                  <a:lnTo>
                    <a:pt x="3" y="3"/>
                  </a:lnTo>
                  <a:lnTo>
                    <a:pt x="1223" y="1944"/>
                  </a:lnTo>
                  <a:lnTo>
                    <a:pt x="1676" y="1944"/>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1739673" y="914401"/>
            <a:ext cx="6947127" cy="3488266"/>
          </a:xfrm>
        </p:spPr>
        <p:txBody>
          <a:bodyPr anchor="b">
            <a:normAutofit/>
          </a:bodyPr>
          <a:lstStyle>
            <a:lvl1pPr algn="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924238" y="4402666"/>
            <a:ext cx="5762563" cy="1364531"/>
          </a:xfrm>
        </p:spPr>
        <p:txBody>
          <a:bodyPr anchor="t">
            <a:normAutofit/>
          </a:bodyPr>
          <a:lstStyle>
            <a:lvl1pPr marL="0" indent="0" algn="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325773" y="6117336"/>
            <a:ext cx="857473" cy="365125"/>
          </a:xfrm>
        </p:spPr>
        <p:txBody>
          <a:bodyPr/>
          <a:lstStyle/>
          <a:p>
            <a:fld id="{B61BEF0D-F0BB-DE4B-95CE-6DB70DBA9567}" type="datetimeFigureOut">
              <a:rPr lang="en-US" smtClean="0"/>
              <a:pPr/>
              <a:t>5/10/2016</a:t>
            </a:fld>
            <a:endParaRPr lang="en-US" dirty="0"/>
          </a:p>
        </p:txBody>
      </p:sp>
      <p:sp>
        <p:nvSpPr>
          <p:cNvPr id="5" name="Footer Placeholder 4"/>
          <p:cNvSpPr>
            <a:spLocks noGrp="1"/>
          </p:cNvSpPr>
          <p:nvPr>
            <p:ph type="ftr" sz="quarter" idx="11"/>
          </p:nvPr>
        </p:nvSpPr>
        <p:spPr>
          <a:xfrm>
            <a:off x="3623733" y="6117336"/>
            <a:ext cx="3609438" cy="365125"/>
          </a:xfrm>
        </p:spPr>
        <p:txBody>
          <a:bodyPr/>
          <a:lstStyle/>
          <a:p>
            <a:endParaRPr lang="en-US" dirty="0"/>
          </a:p>
        </p:txBody>
      </p:sp>
      <p:sp>
        <p:nvSpPr>
          <p:cNvPr id="6" name="Slide Number Placeholder 5"/>
          <p:cNvSpPr>
            <a:spLocks noGrp="1"/>
          </p:cNvSpPr>
          <p:nvPr>
            <p:ph type="sldNum" sz="quarter" idx="12"/>
          </p:nvPr>
        </p:nvSpPr>
        <p:spPr>
          <a:xfrm>
            <a:off x="8275320" y="6117336"/>
            <a:ext cx="411480" cy="365125"/>
          </a:xfrm>
        </p:spPr>
        <p:txBody>
          <a:bodyPr/>
          <a:lstStyle/>
          <a:p>
            <a:fld id="{D57F1E4F-1CFF-5643-939E-217C01CDF565}" type="slidenum">
              <a:rPr lang="en-US" smtClean="0"/>
              <a:pPr/>
              <a:t>‹#›</a:t>
            </a:fld>
            <a:endParaRPr lang="en-US" dirty="0"/>
          </a:p>
        </p:txBody>
      </p:sp>
      <p:sp>
        <p:nvSpPr>
          <p:cNvPr id="23" name="Freeform 12"/>
          <p:cNvSpPr/>
          <p:nvPr/>
        </p:nvSpPr>
        <p:spPr bwMode="auto">
          <a:xfrm>
            <a:off x="203200" y="3771900"/>
            <a:ext cx="361950" cy="90488"/>
          </a:xfrm>
          <a:custGeom>
            <a:avLst/>
            <a:gdLst/>
            <a:ahLst/>
            <a:cxnLst/>
            <a:rect l="0" t="0" r="r" b="b"/>
            <a:pathLst>
              <a:path w="228" h="57">
                <a:moveTo>
                  <a:pt x="228" y="57"/>
                </a:moveTo>
                <a:lnTo>
                  <a:pt x="0" y="0"/>
                </a:lnTo>
                <a:lnTo>
                  <a:pt x="222" y="54"/>
                </a:lnTo>
                <a:lnTo>
                  <a:pt x="228" y="57"/>
                </a:lnTo>
                <a:close/>
              </a:path>
            </a:pathLst>
          </a:custGeom>
          <a:solidFill>
            <a:srgbClr val="29ABE2"/>
          </a:solid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3"/>
          <p:cNvSpPr/>
          <p:nvPr/>
        </p:nvSpPr>
        <p:spPr bwMode="auto">
          <a:xfrm>
            <a:off x="560388" y="3867150"/>
            <a:ext cx="61913" cy="80963"/>
          </a:xfrm>
          <a:custGeom>
            <a:avLst/>
            <a:gdLst/>
            <a:ahLst/>
            <a:cxnLst/>
            <a:rect l="0" t="0" r="r" b="b"/>
            <a:pathLst>
              <a:path w="39" h="51">
                <a:moveTo>
                  <a:pt x="0" y="0"/>
                </a:moveTo>
                <a:lnTo>
                  <a:pt x="39" y="51"/>
                </a:lnTo>
                <a:lnTo>
                  <a:pt x="3" y="0"/>
                </a:lnTo>
                <a:lnTo>
                  <a:pt x="0" y="0"/>
                </a:lnTo>
                <a:close/>
              </a:path>
            </a:pathLst>
          </a:custGeom>
          <a:solidFill>
            <a:srgbClr val="29ABE2"/>
          </a:solidFill>
          <a:ln>
            <a:noFill/>
          </a:ln>
          <a:extLst>
            <a:ext uri="{91240B29-F687-4f45-9708-019B960494DF}">
              <a14:hiddenLine xmlns="" xmlns:a14="http://schemas.microsoft.com/office/drawing/2010/main" w="9525">
                <a:solidFill>
                  <a:srgbClr val="000000"/>
                </a:solidFill>
                <a:round/>
                <a:headEnd/>
                <a:tailEnd/>
              </a14:hiddenLine>
            </a:ext>
          </a:extLst>
        </p:spPr>
      </p:sp>
      <p:pic>
        <p:nvPicPr>
          <p:cNvPr id="17" name="Picture 4" descr="UNCC_Logo_whiteTPBG"/>
          <p:cNvPicPr>
            <a:picLocks noChangeAspect="1" noChangeArrowheads="1"/>
          </p:cNvPicPr>
          <p:nvPr userDrawn="1"/>
        </p:nvPicPr>
        <p:blipFill>
          <a:blip r:embed="rId2" cstate="print"/>
          <a:srcRect/>
          <a:stretch>
            <a:fillRect/>
          </a:stretch>
        </p:blipFill>
        <p:spPr bwMode="auto">
          <a:xfrm>
            <a:off x="7467600" y="6019800"/>
            <a:ext cx="1567024" cy="676268"/>
          </a:xfrm>
          <a:prstGeom prst="rect">
            <a:avLst/>
          </a:prstGeom>
          <a:noFill/>
        </p:spPr>
      </p:pic>
    </p:spTree>
    <p:extLst>
      <p:ext uri="{BB962C8B-B14F-4D97-AF65-F5344CB8AC3E}">
        <p14:creationId xmlns:p14="http://schemas.microsoft.com/office/powerpoint/2010/main" val="406625336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82133" y="457201"/>
            <a:ext cx="7704667" cy="1981200"/>
          </a:xfrm>
        </p:spPr>
        <p:txBody>
          <a:bodyPr/>
          <a:lstStyle/>
          <a:p>
            <a:r>
              <a:rPr lang="en-US"/>
              <a:t>Click to edit Master title style</a:t>
            </a:r>
            <a:endParaRPr lang="en-US" dirty="0"/>
          </a:p>
        </p:txBody>
      </p:sp>
      <p:sp>
        <p:nvSpPr>
          <p:cNvPr id="3" name="Content Placeholder 2"/>
          <p:cNvSpPr>
            <a:spLocks noGrp="1"/>
          </p:cNvSpPr>
          <p:nvPr>
            <p:ph idx="1"/>
          </p:nvPr>
        </p:nvSpPr>
        <p:spPr>
          <a:xfrm>
            <a:off x="982133" y="2667000"/>
            <a:ext cx="7704667" cy="333281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44329" y="6108173"/>
            <a:ext cx="857473" cy="365125"/>
          </a:xfrm>
        </p:spPr>
        <p:txBody>
          <a:bodyPr/>
          <a:lstStyle/>
          <a:p>
            <a:fld id="{B61BEF0D-F0BB-DE4B-95CE-6DB70DBA9567}" type="datetimeFigureOut">
              <a:rPr lang="en-US" smtClean="0"/>
              <a:pPr/>
              <a:t>5/10/2016</a:t>
            </a:fld>
            <a:endParaRPr lang="en-US" dirty="0"/>
          </a:p>
        </p:txBody>
      </p:sp>
      <p:sp>
        <p:nvSpPr>
          <p:cNvPr id="5" name="Footer Placeholder 4"/>
          <p:cNvSpPr>
            <a:spLocks noGrp="1"/>
          </p:cNvSpPr>
          <p:nvPr>
            <p:ph type="ftr" sz="quarter" idx="11"/>
          </p:nvPr>
        </p:nvSpPr>
        <p:spPr>
          <a:xfrm>
            <a:off x="1972647" y="6108173"/>
            <a:ext cx="5314517" cy="365125"/>
          </a:xfrm>
        </p:spPr>
        <p:txBody>
          <a:bodyPr/>
          <a:lstStyle/>
          <a:p>
            <a:endParaRPr lang="en-US" dirty="0"/>
          </a:p>
        </p:txBody>
      </p:sp>
      <p:sp>
        <p:nvSpPr>
          <p:cNvPr id="6" name="Slide Number Placeholder 5"/>
          <p:cNvSpPr>
            <a:spLocks noGrp="1"/>
          </p:cNvSpPr>
          <p:nvPr>
            <p:ph type="sldNum" sz="quarter" idx="12"/>
          </p:nvPr>
        </p:nvSpPr>
        <p:spPr>
          <a:xfrm>
            <a:off x="8258967" y="6108173"/>
            <a:ext cx="427833" cy="365125"/>
          </a:xfrm>
        </p:spPr>
        <p:txBody>
          <a:bodyPr/>
          <a:lstStyle/>
          <a:p>
            <a:fld id="{D57F1E4F-1CFF-5643-939E-217C01CDF565}" type="slidenum">
              <a:rPr lang="en-US" smtClean="0"/>
              <a:pPr/>
              <a:t>‹#›</a:t>
            </a:fld>
            <a:endParaRPr lang="en-US" dirty="0"/>
          </a:p>
        </p:txBody>
      </p:sp>
      <p:pic>
        <p:nvPicPr>
          <p:cNvPr id="7" name="Picture 4" descr="UNCC_Logo_whiteTPBG"/>
          <p:cNvPicPr>
            <a:picLocks noChangeAspect="1" noChangeArrowheads="1"/>
          </p:cNvPicPr>
          <p:nvPr userDrawn="1"/>
        </p:nvPicPr>
        <p:blipFill>
          <a:blip r:embed="rId2" cstate="print"/>
          <a:srcRect/>
          <a:stretch>
            <a:fillRect/>
          </a:stretch>
        </p:blipFill>
        <p:spPr bwMode="auto">
          <a:xfrm>
            <a:off x="7467600" y="6019800"/>
            <a:ext cx="1567024" cy="676268"/>
          </a:xfrm>
          <a:prstGeom prst="rect">
            <a:avLst/>
          </a:prstGeom>
          <a:noFill/>
        </p:spPr>
      </p:pic>
    </p:spTree>
    <p:extLst>
      <p:ext uri="{BB962C8B-B14F-4D97-AF65-F5344CB8AC3E}">
        <p14:creationId xmlns:p14="http://schemas.microsoft.com/office/powerpoint/2010/main" val="195466689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19" Type="http://schemas.openxmlformats.org/officeDocument/2006/relationships/theme" Target="../theme/theme2.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cstate="print">
            <a:lum/>
          </a:blip>
          <a:srcRect/>
          <a:stretch>
            <a:fillRect l="-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30188"/>
            <a:ext cx="8382000" cy="6647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381000" y="1412875"/>
            <a:ext cx="8382000" cy="2135969"/>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 bg1="dk1" tx1="lt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9" r:id="rId6"/>
    <p:sldLayoutId id="2147483670" r:id="rId7"/>
  </p:sldLayoutIdLst>
  <p:transition>
    <p:fade/>
  </p:transition>
  <p:txStyles>
    <p:title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396875" indent="-396875" algn="l" defTabSz="914363" rtl="0" eaLnBrk="1" latinLnBrk="0" hangingPunct="1">
        <a:lnSpc>
          <a:spcPct val="90000"/>
        </a:lnSpc>
        <a:spcBef>
          <a:spcPct val="20000"/>
        </a:spcBef>
        <a:buFontTx/>
        <a:buBlip>
          <a:blip r:embed="rId10"/>
        </a:buBlip>
        <a:defRPr sz="3200" kern="1200">
          <a:solidFill>
            <a:schemeClr val="tx1"/>
          </a:solidFill>
          <a:latin typeface="+mn-lt"/>
          <a:ea typeface="+mn-ea"/>
          <a:cs typeface="+mn-cs"/>
        </a:defRPr>
      </a:lvl1pPr>
      <a:lvl2pPr marL="914400" indent="-396875" algn="l" defTabSz="914363" rtl="0" eaLnBrk="1" latinLnBrk="0" hangingPunct="1">
        <a:lnSpc>
          <a:spcPct val="90000"/>
        </a:lnSpc>
        <a:spcBef>
          <a:spcPct val="20000"/>
        </a:spcBef>
        <a:buFontTx/>
        <a:buBlip>
          <a:blip r:embed="rId11"/>
        </a:buBlip>
        <a:defRPr sz="2800" kern="1200">
          <a:solidFill>
            <a:schemeClr val="tx1"/>
          </a:solidFill>
          <a:latin typeface="+mn-lt"/>
          <a:ea typeface="+mn-ea"/>
          <a:cs typeface="+mn-cs"/>
        </a:defRPr>
      </a:lvl2pPr>
      <a:lvl3pPr marL="1258888" indent="-344488" algn="l" defTabSz="914363" rtl="0" eaLnBrk="1" latinLnBrk="0" hangingPunct="1">
        <a:lnSpc>
          <a:spcPct val="90000"/>
        </a:lnSpc>
        <a:spcBef>
          <a:spcPct val="20000"/>
        </a:spcBef>
        <a:buFontTx/>
        <a:buBlip>
          <a:blip r:embed="rId11"/>
        </a:buBlip>
        <a:defRPr sz="2400" kern="1200">
          <a:solidFill>
            <a:schemeClr val="tx1"/>
          </a:solidFill>
          <a:latin typeface="+mn-lt"/>
          <a:ea typeface="+mn-ea"/>
          <a:cs typeface="+mn-cs"/>
        </a:defRPr>
      </a:lvl3pPr>
      <a:lvl4pPr marL="1604963" indent="-346075" algn="l" defTabSz="914363" rtl="0" eaLnBrk="1" latinLnBrk="0" hangingPunct="1">
        <a:lnSpc>
          <a:spcPct val="90000"/>
        </a:lnSpc>
        <a:spcBef>
          <a:spcPct val="20000"/>
        </a:spcBef>
        <a:buFontTx/>
        <a:buBlip>
          <a:blip r:embed="rId11"/>
        </a:buBlip>
        <a:defRPr sz="2400" kern="1200">
          <a:solidFill>
            <a:schemeClr val="tx1"/>
          </a:solidFill>
          <a:latin typeface="+mn-lt"/>
          <a:ea typeface="+mn-ea"/>
          <a:cs typeface="+mn-cs"/>
        </a:defRPr>
      </a:lvl4pPr>
      <a:lvl5pPr marL="1941513" indent="-336550" algn="l" defTabSz="914363" rtl="0" eaLnBrk="1" latinLnBrk="0" hangingPunct="1">
        <a:lnSpc>
          <a:spcPct val="90000"/>
        </a:lnSpc>
        <a:spcBef>
          <a:spcPct val="20000"/>
        </a:spcBef>
        <a:buFontTx/>
        <a:buBlip>
          <a:blip r:embed="rId11"/>
        </a:buBlip>
        <a:defRPr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14" name="Group 13"/>
          <p:cNvGrpSpPr/>
          <p:nvPr/>
        </p:nvGrpSpPr>
        <p:grpSpPr>
          <a:xfrm>
            <a:off x="0" y="0"/>
            <a:ext cx="2132013" cy="6858001"/>
            <a:chOff x="0" y="0"/>
            <a:chExt cx="2132013" cy="6858001"/>
          </a:xfrm>
        </p:grpSpPr>
        <p:sp>
          <p:nvSpPr>
            <p:cNvPr id="15" name="Freeform 6"/>
            <p:cNvSpPr/>
            <p:nvPr/>
          </p:nvSpPr>
          <p:spPr bwMode="auto">
            <a:xfrm>
              <a:off x="0" y="0"/>
              <a:ext cx="1073150" cy="5291138"/>
            </a:xfrm>
            <a:custGeom>
              <a:avLst/>
              <a:gdLst/>
              <a:ahLst/>
              <a:cxnLst/>
              <a:rect l="0" t="0" r="r" b="b"/>
              <a:pathLst>
                <a:path w="676" h="3333">
                  <a:moveTo>
                    <a:pt x="0" y="3132"/>
                  </a:moveTo>
                  <a:lnTo>
                    <a:pt x="0" y="3312"/>
                  </a:lnTo>
                  <a:lnTo>
                    <a:pt x="126" y="3333"/>
                  </a:lnTo>
                  <a:lnTo>
                    <a:pt x="676" y="0"/>
                  </a:lnTo>
                  <a:lnTo>
                    <a:pt x="514" y="0"/>
                  </a:lnTo>
                  <a:lnTo>
                    <a:pt x="0" y="3132"/>
                  </a:lnTo>
                  <a:close/>
                </a:path>
              </a:pathLst>
            </a:custGeom>
            <a:solidFill>
              <a:schemeClr val="accent1"/>
            </a:solidFill>
            <a:ln>
              <a:noFill/>
            </a:ln>
          </p:spPr>
        </p:sp>
        <p:sp>
          <p:nvSpPr>
            <p:cNvPr id="16" name="Freeform 7"/>
            <p:cNvSpPr/>
            <p:nvPr/>
          </p:nvSpPr>
          <p:spPr bwMode="auto">
            <a:xfrm>
              <a:off x="0" y="0"/>
              <a:ext cx="758825" cy="4624388"/>
            </a:xfrm>
            <a:custGeom>
              <a:avLst/>
              <a:gdLst/>
              <a:ahLst/>
              <a:cxnLst/>
              <a:rect l="0" t="0" r="r" b="b"/>
              <a:pathLst>
                <a:path w="478" h="2913">
                  <a:moveTo>
                    <a:pt x="478" y="0"/>
                  </a:moveTo>
                  <a:lnTo>
                    <a:pt x="318" y="0"/>
                  </a:lnTo>
                  <a:lnTo>
                    <a:pt x="0" y="1938"/>
                  </a:lnTo>
                  <a:lnTo>
                    <a:pt x="0" y="2913"/>
                  </a:lnTo>
                  <a:lnTo>
                    <a:pt x="478" y="0"/>
                  </a:lnTo>
                  <a:close/>
                </a:path>
              </a:pathLst>
            </a:custGeom>
            <a:solidFill>
              <a:schemeClr val="tx1">
                <a:lumMod val="65000"/>
                <a:lumOff val="35000"/>
              </a:schemeClr>
            </a:solidFill>
            <a:ln>
              <a:noFill/>
            </a:ln>
          </p:spPr>
        </p:sp>
        <p:sp>
          <p:nvSpPr>
            <p:cNvPr id="17" name="Freeform 8"/>
            <p:cNvSpPr/>
            <p:nvPr/>
          </p:nvSpPr>
          <p:spPr bwMode="auto">
            <a:xfrm>
              <a:off x="0" y="5662613"/>
              <a:ext cx="906463" cy="1195388"/>
            </a:xfrm>
            <a:custGeom>
              <a:avLst/>
              <a:gdLst/>
              <a:ahLst/>
              <a:cxnLst/>
              <a:rect l="0" t="0" r="r" b="b"/>
              <a:pathLst>
                <a:path w="571" h="753">
                  <a:moveTo>
                    <a:pt x="0" y="0"/>
                  </a:moveTo>
                  <a:lnTo>
                    <a:pt x="0" y="12"/>
                  </a:lnTo>
                  <a:lnTo>
                    <a:pt x="538" y="753"/>
                  </a:lnTo>
                  <a:lnTo>
                    <a:pt x="571" y="753"/>
                  </a:lnTo>
                  <a:lnTo>
                    <a:pt x="0" y="0"/>
                  </a:lnTo>
                  <a:close/>
                </a:path>
              </a:pathLst>
            </a:custGeom>
            <a:solidFill>
              <a:schemeClr val="tx1">
                <a:lumMod val="85000"/>
                <a:lumOff val="15000"/>
              </a:schemeClr>
            </a:solidFill>
            <a:ln>
              <a:noFill/>
            </a:ln>
          </p:spPr>
        </p:sp>
        <p:sp>
          <p:nvSpPr>
            <p:cNvPr id="18" name="Freeform 9"/>
            <p:cNvSpPr/>
            <p:nvPr/>
          </p:nvSpPr>
          <p:spPr bwMode="auto">
            <a:xfrm>
              <a:off x="0" y="5295900"/>
              <a:ext cx="1487488" cy="1562100"/>
            </a:xfrm>
            <a:custGeom>
              <a:avLst/>
              <a:gdLst/>
              <a:ahLst/>
              <a:cxnLst/>
              <a:rect l="0" t="0" r="r" b="b"/>
              <a:pathLst>
                <a:path w="937" h="984">
                  <a:moveTo>
                    <a:pt x="0" y="0"/>
                  </a:moveTo>
                  <a:lnTo>
                    <a:pt x="0" y="3"/>
                  </a:lnTo>
                  <a:lnTo>
                    <a:pt x="901" y="984"/>
                  </a:lnTo>
                  <a:lnTo>
                    <a:pt x="937" y="984"/>
                  </a:lnTo>
                  <a:lnTo>
                    <a:pt x="0" y="0"/>
                  </a:lnTo>
                  <a:close/>
                </a:path>
              </a:pathLst>
            </a:custGeom>
            <a:solidFill>
              <a:schemeClr val="accent1">
                <a:lumMod val="50000"/>
              </a:schemeClr>
            </a:solidFill>
            <a:ln>
              <a:noFill/>
            </a:ln>
          </p:spPr>
        </p:sp>
        <p:sp>
          <p:nvSpPr>
            <p:cNvPr id="19" name="Freeform 10"/>
            <p:cNvSpPr/>
            <p:nvPr/>
          </p:nvSpPr>
          <p:spPr bwMode="auto">
            <a:xfrm>
              <a:off x="0" y="5257800"/>
              <a:ext cx="2132013" cy="1600200"/>
            </a:xfrm>
            <a:custGeom>
              <a:avLst/>
              <a:gdLst/>
              <a:ahLst/>
              <a:cxnLst/>
              <a:rect l="0" t="0" r="r" b="b"/>
              <a:pathLst>
                <a:path w="1343" h="1008">
                  <a:moveTo>
                    <a:pt x="0" y="24"/>
                  </a:moveTo>
                  <a:lnTo>
                    <a:pt x="937" y="1008"/>
                  </a:lnTo>
                  <a:lnTo>
                    <a:pt x="1343" y="1008"/>
                  </a:lnTo>
                  <a:lnTo>
                    <a:pt x="126" y="21"/>
                  </a:lnTo>
                  <a:lnTo>
                    <a:pt x="0" y="0"/>
                  </a:lnTo>
                  <a:lnTo>
                    <a:pt x="0" y="24"/>
                  </a:lnTo>
                  <a:close/>
                </a:path>
              </a:pathLst>
            </a:custGeom>
            <a:solidFill>
              <a:schemeClr val="accent1">
                <a:lumMod val="75000"/>
              </a:schemeClr>
            </a:solidFill>
            <a:ln>
              <a:noFill/>
            </a:ln>
          </p:spPr>
        </p:sp>
        <p:sp>
          <p:nvSpPr>
            <p:cNvPr id="20" name="Freeform 11"/>
            <p:cNvSpPr/>
            <p:nvPr/>
          </p:nvSpPr>
          <p:spPr bwMode="auto">
            <a:xfrm>
              <a:off x="0" y="5357813"/>
              <a:ext cx="1377950" cy="1500188"/>
            </a:xfrm>
            <a:custGeom>
              <a:avLst/>
              <a:gdLst/>
              <a:ahLst/>
              <a:cxnLst/>
              <a:rect l="0" t="0" r="r" b="b"/>
              <a:pathLst>
                <a:path w="868" h="945">
                  <a:moveTo>
                    <a:pt x="0" y="192"/>
                  </a:moveTo>
                  <a:lnTo>
                    <a:pt x="571" y="945"/>
                  </a:lnTo>
                  <a:lnTo>
                    <a:pt x="868" y="945"/>
                  </a:lnTo>
                  <a:lnTo>
                    <a:pt x="0" y="0"/>
                  </a:lnTo>
                  <a:lnTo>
                    <a:pt x="0" y="192"/>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982133" y="457201"/>
            <a:ext cx="7704667" cy="19812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82134" y="2667000"/>
            <a:ext cx="7704666" cy="3356995"/>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358679" y="6116070"/>
            <a:ext cx="85747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5/10/2016</a:t>
            </a:fld>
            <a:endParaRPr lang="en-US" dirty="0"/>
          </a:p>
        </p:txBody>
      </p:sp>
      <p:sp>
        <p:nvSpPr>
          <p:cNvPr id="5" name="Footer Placeholder 4"/>
          <p:cNvSpPr>
            <a:spLocks noGrp="1"/>
          </p:cNvSpPr>
          <p:nvPr>
            <p:ph type="ftr" sz="quarter" idx="3"/>
          </p:nvPr>
        </p:nvSpPr>
        <p:spPr>
          <a:xfrm>
            <a:off x="1986997" y="6116070"/>
            <a:ext cx="531451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8273317" y="6116070"/>
            <a:ext cx="41348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04963437"/>
      </p:ext>
    </p:extLst>
  </p:cSld>
  <p:clrMap bg1="lt1" tx1="dk1" bg2="lt2" tx2="dk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 id="2147483943" r:id="rId8"/>
    <p:sldLayoutId id="2147483944" r:id="rId9"/>
    <p:sldLayoutId id="2147483945" r:id="rId10"/>
    <p:sldLayoutId id="2147483946" r:id="rId11"/>
    <p:sldLayoutId id="2147483947" r:id="rId12"/>
    <p:sldLayoutId id="2147483948" r:id="rId13"/>
    <p:sldLayoutId id="2147483949" r:id="rId14"/>
    <p:sldLayoutId id="2147483950" r:id="rId15"/>
    <p:sldLayoutId id="2147483951" r:id="rId16"/>
    <p:sldLayoutId id="2147483952" r:id="rId17"/>
    <p:sldLayoutId id="2147483953" r:id="rId18"/>
  </p:sldLayoutIdLst>
  <p:transition>
    <p:fade/>
  </p:transition>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8" Type="http://schemas.openxmlformats.org/officeDocument/2006/relationships/hyperlink" Target="http://www.ibm.com/analytics/us/en/technology/predictive-analytics/" TargetMode="External"/><Relationship Id="rId3" Type="http://schemas.openxmlformats.org/officeDocument/2006/relationships/image" Target="../media/image28.jpeg"/><Relationship Id="rId7" Type="http://schemas.openxmlformats.org/officeDocument/2006/relationships/image" Target="../media/image30.jpeg"/><Relationship Id="rId2" Type="http://schemas.openxmlformats.org/officeDocument/2006/relationships/hyperlink" Target="http://www.ibm.com/analytics/us/en/technology/business-intelligence/" TargetMode="External"/><Relationship Id="rId1" Type="http://schemas.openxmlformats.org/officeDocument/2006/relationships/slideLayout" Target="../slideLayouts/slideLayout14.xml"/><Relationship Id="rId6" Type="http://schemas.openxmlformats.org/officeDocument/2006/relationships/hyperlink" Target="http://www.ibm.com/software/products/en/category/performance-management" TargetMode="External"/><Relationship Id="rId11" Type="http://schemas.openxmlformats.org/officeDocument/2006/relationships/image" Target="../media/image32.jpeg"/><Relationship Id="rId5" Type="http://schemas.openxmlformats.org/officeDocument/2006/relationships/image" Target="../media/image29.jpeg"/><Relationship Id="rId10" Type="http://schemas.openxmlformats.org/officeDocument/2006/relationships/hyperlink" Target="http://www.ibm.com/analytics/us/en/business/risk-management.html" TargetMode="External"/><Relationship Id="rId4" Type="http://schemas.openxmlformats.org/officeDocument/2006/relationships/hyperlink" Target="http://www.ibm.com/software/products/en/category/prescriptive-analytics" TargetMode="External"/><Relationship Id="rId9" Type="http://schemas.openxmlformats.org/officeDocument/2006/relationships/image" Target="../media/image31.jpe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3.png"/><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41.jpg"/></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7.jp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image" Target="../media/image10.jpg"/><Relationship Id="rId5" Type="http://schemas.openxmlformats.org/officeDocument/2006/relationships/image" Target="../media/image9.gif"/><Relationship Id="rId4" Type="http://schemas.openxmlformats.org/officeDocument/2006/relationships/image" Target="../media/image8.png"/><Relationship Id="rId9" Type="http://schemas.openxmlformats.org/officeDocument/2006/relationships/image" Target="../media/image13.png"/></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447800"/>
            <a:ext cx="7681913" cy="1523495"/>
          </a:xfrm>
        </p:spPr>
        <p:txBody>
          <a:bodyPr/>
          <a:lstStyle/>
          <a:p>
            <a:r>
              <a:rPr lang="en-US" dirty="0"/>
              <a:t>Group 5 Project; Part 3</a:t>
            </a:r>
          </a:p>
        </p:txBody>
      </p:sp>
      <p:sp>
        <p:nvSpPr>
          <p:cNvPr id="3" name="Subtitle 2"/>
          <p:cNvSpPr>
            <a:spLocks noGrp="1"/>
          </p:cNvSpPr>
          <p:nvPr>
            <p:ph type="subTitle" idx="1"/>
          </p:nvPr>
        </p:nvSpPr>
        <p:spPr>
          <a:xfrm>
            <a:off x="1143000" y="3429000"/>
            <a:ext cx="7414592" cy="2896105"/>
          </a:xfrm>
        </p:spPr>
        <p:txBody>
          <a:bodyPr>
            <a:normAutofit/>
          </a:bodyPr>
          <a:lstStyle/>
          <a:p>
            <a:r>
              <a:rPr lang="en-US" dirty="0"/>
              <a:t>Kerri Easterbrook, Xiazhi Fang, </a:t>
            </a:r>
            <a:r>
              <a:rPr lang="en-US" dirty="0" err="1"/>
              <a:t>Madlen</a:t>
            </a:r>
            <a:r>
              <a:rPr lang="en-US" dirty="0"/>
              <a:t> </a:t>
            </a:r>
            <a:r>
              <a:rPr lang="en-US" dirty="0" err="1"/>
              <a:t>Ivanova</a:t>
            </a:r>
            <a:r>
              <a:rPr lang="en-US" dirty="0"/>
              <a:t>, Diana Kinney, Mahalakshmi Vishnampettai Raghuraman, Aravindharaj Rajendran, Divya Ravi</a:t>
            </a:r>
          </a:p>
          <a:p>
            <a:endParaRPr lang="en-US" dirty="0"/>
          </a:p>
          <a:p>
            <a:endParaRPr lang="en-US" dirty="0"/>
          </a:p>
          <a:p>
            <a:r>
              <a:rPr lang="en-US" dirty="0"/>
              <a:t>DSBA-6100-U01</a:t>
            </a:r>
            <a:br>
              <a:rPr lang="en-US" dirty="0"/>
            </a:br>
            <a:endParaRPr lang="en-US" dirty="0"/>
          </a:p>
          <a:p>
            <a:r>
              <a:rPr lang="en-US" dirty="0"/>
              <a:t>May 11, 2016</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77067"/>
            <a:ext cx="7704667" cy="838199"/>
          </a:xfrm>
        </p:spPr>
        <p:txBody>
          <a:bodyPr>
            <a:normAutofit/>
          </a:bodyPr>
          <a:lstStyle/>
          <a:p>
            <a:r>
              <a:rPr lang="en-US" b="1" dirty="0"/>
              <a:t>Relationships between variables</a:t>
            </a:r>
            <a:endParaRPr lang="en-US" dirty="0"/>
          </a:p>
        </p:txBody>
      </p:sp>
      <p:pic>
        <p:nvPicPr>
          <p:cNvPr id="6" name="Picture 5"/>
          <p:cNvPicPr>
            <a:picLocks noChangeAspect="1"/>
          </p:cNvPicPr>
          <p:nvPr/>
        </p:nvPicPr>
        <p:blipFill>
          <a:blip r:embed="rId3" cstate="print"/>
          <a:stretch>
            <a:fillRect/>
          </a:stretch>
        </p:blipFill>
        <p:spPr>
          <a:xfrm>
            <a:off x="914400" y="1676400"/>
            <a:ext cx="7677450" cy="4995251"/>
          </a:xfrm>
          <a:prstGeom prst="rect">
            <a:avLst/>
          </a:prstGeom>
        </p:spPr>
      </p:pic>
      <p:sp>
        <p:nvSpPr>
          <p:cNvPr id="8" name="Title 1"/>
          <p:cNvSpPr txBox="1">
            <a:spLocks/>
          </p:cNvSpPr>
          <p:nvPr/>
        </p:nvSpPr>
        <p:spPr>
          <a:xfrm>
            <a:off x="3072491" y="1219201"/>
            <a:ext cx="3361267" cy="457199"/>
          </a:xfrm>
          <a:prstGeom prst="rect">
            <a:avLst/>
          </a:prstGeom>
          <a:solidFill>
            <a:schemeClr val="bg1">
              <a:lumMod val="85000"/>
            </a:schemeClr>
          </a:solidFill>
          <a:effectLst>
            <a:outerShdw blurRad="50800" dist="38100" dir="2700000" algn="tl" rotWithShape="0">
              <a:prstClr val="black">
                <a:alpha val="40000"/>
              </a:prstClr>
            </a:outerShdw>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b="1" dirty="0"/>
              <a:t>All Fortune 500 Companies</a:t>
            </a:r>
            <a:endParaRPr lang="en-US" sz="2000" dirty="0"/>
          </a:p>
        </p:txBody>
      </p:sp>
      <p:sp>
        <p:nvSpPr>
          <p:cNvPr id="3" name="Oval 2"/>
          <p:cNvSpPr/>
          <p:nvPr/>
        </p:nvSpPr>
        <p:spPr>
          <a:xfrm rot="20503647">
            <a:off x="1868910" y="4161078"/>
            <a:ext cx="5597607" cy="1319253"/>
          </a:xfrm>
          <a:prstGeom prst="ellipse">
            <a:avLst/>
          </a:prstGeom>
          <a:solidFill>
            <a:srgbClr val="D9ED62">
              <a:alpha val="7000"/>
            </a:srgbClr>
          </a:solidFill>
          <a:ln w="19050" cmpd="sng">
            <a:solidFill>
              <a:srgbClr val="BCCF54"/>
            </a:solidFill>
          </a:ln>
          <a:effectLst>
            <a:glow rad="101600">
              <a:srgbClr val="FFFF00">
                <a:alpha val="3000"/>
              </a:srgb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910720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77067"/>
            <a:ext cx="7704667" cy="838199"/>
          </a:xfrm>
        </p:spPr>
        <p:txBody>
          <a:bodyPr/>
          <a:lstStyle/>
          <a:p>
            <a:r>
              <a:rPr lang="en-US" b="1" dirty="0"/>
              <a:t>Relationships between variables</a:t>
            </a:r>
            <a:endParaRPr lang="en-US" dirty="0"/>
          </a:p>
        </p:txBody>
      </p:sp>
      <p:sp>
        <p:nvSpPr>
          <p:cNvPr id="7" name="Rectangle 6"/>
          <p:cNvSpPr/>
          <p:nvPr/>
        </p:nvSpPr>
        <p:spPr>
          <a:xfrm>
            <a:off x="2743200" y="5685020"/>
            <a:ext cx="4876800" cy="1015663"/>
          </a:xfrm>
          <a:prstGeom prst="rect">
            <a:avLst/>
          </a:prstGeom>
          <a:solidFill>
            <a:schemeClr val="bg1">
              <a:lumMod val="85000"/>
            </a:schemeClr>
          </a:solidFill>
        </p:spPr>
        <p:txBody>
          <a:bodyPr wrap="square">
            <a:spAutoFit/>
          </a:bodyPr>
          <a:lstStyle/>
          <a:p>
            <a:pPr algn="ctr"/>
            <a:r>
              <a:rPr lang="en-US" sz="2000" b="1" dirty="0"/>
              <a:t>IV: R&amp;D Expense, DV: US Patent Count</a:t>
            </a:r>
            <a:endParaRPr lang="en-US" sz="2000" dirty="0"/>
          </a:p>
          <a:p>
            <a:pPr algn="ctr"/>
            <a:r>
              <a:rPr lang="en-US" sz="2000" dirty="0"/>
              <a:t> p&lt;0.01, R</a:t>
            </a:r>
            <a:r>
              <a:rPr lang="en-US" sz="2000" baseline="30000" dirty="0"/>
              <a:t>2</a:t>
            </a:r>
            <a:r>
              <a:rPr lang="en-US" sz="2000" dirty="0"/>
              <a:t> = 0.85, coefficient = 0.84</a:t>
            </a:r>
          </a:p>
          <a:p>
            <a:pPr algn="ctr"/>
            <a:r>
              <a:rPr lang="en-US" sz="2000" i="1" dirty="0"/>
              <a:t>It costs $1.2 million R&amp;D to produce 1 patent.</a:t>
            </a:r>
            <a:endParaRPr lang="en-US" sz="2000" dirty="0"/>
          </a:p>
        </p:txBody>
      </p:sp>
      <p:graphicFrame>
        <p:nvGraphicFramePr>
          <p:cNvPr id="5" name="Chart 4"/>
          <p:cNvGraphicFramePr/>
          <p:nvPr>
            <p:extLst>
              <p:ext uri="{D42A27DB-BD31-4B8C-83A1-F6EECF244321}">
                <p14:modId xmlns:p14="http://schemas.microsoft.com/office/powerpoint/2010/main" val="558388682"/>
              </p:ext>
            </p:extLst>
          </p:nvPr>
        </p:nvGraphicFramePr>
        <p:xfrm>
          <a:off x="762000" y="914400"/>
          <a:ext cx="8161867" cy="495213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2042398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3748"/>
            <a:ext cx="7704667" cy="838199"/>
          </a:xfrm>
        </p:spPr>
        <p:txBody>
          <a:bodyPr>
            <a:normAutofit/>
          </a:bodyPr>
          <a:lstStyle/>
          <a:p>
            <a:r>
              <a:rPr lang="en-US" b="1" dirty="0"/>
              <a:t>Relationships between variables</a:t>
            </a:r>
            <a:endParaRPr lang="en-US" dirty="0"/>
          </a:p>
        </p:txBody>
      </p:sp>
      <p:sp>
        <p:nvSpPr>
          <p:cNvPr id="4" name="Rectangle 3"/>
          <p:cNvSpPr/>
          <p:nvPr/>
        </p:nvSpPr>
        <p:spPr>
          <a:xfrm>
            <a:off x="2080683" y="5638800"/>
            <a:ext cx="5524500" cy="923330"/>
          </a:xfrm>
          <a:prstGeom prst="rect">
            <a:avLst/>
          </a:prstGeom>
          <a:solidFill>
            <a:schemeClr val="bg1">
              <a:lumMod val="85000"/>
            </a:schemeClr>
          </a:solidFill>
        </p:spPr>
        <p:txBody>
          <a:bodyPr wrap="square">
            <a:spAutoFit/>
          </a:bodyPr>
          <a:lstStyle/>
          <a:p>
            <a:pPr algn="ctr"/>
            <a:r>
              <a:rPr lang="en-US" b="1" dirty="0"/>
              <a:t>IV: US Patent Count, DV: Revenue</a:t>
            </a:r>
            <a:endParaRPr lang="en-US" dirty="0"/>
          </a:p>
          <a:p>
            <a:pPr algn="ctr"/>
            <a:r>
              <a:rPr lang="en-US" dirty="0"/>
              <a:t> p&lt;0.01, R</a:t>
            </a:r>
            <a:r>
              <a:rPr lang="en-US" baseline="30000" dirty="0"/>
              <a:t>2</a:t>
            </a:r>
            <a:r>
              <a:rPr lang="en-US" dirty="0"/>
              <a:t> = 0.58, coefficient = 43.32</a:t>
            </a:r>
          </a:p>
          <a:p>
            <a:pPr algn="ctr"/>
            <a:r>
              <a:rPr lang="en-US" i="1" dirty="0"/>
              <a:t>For every 1 patent, will see $43 million increase in revenue.</a:t>
            </a:r>
            <a:endParaRPr lang="en-US" dirty="0"/>
          </a:p>
        </p:txBody>
      </p:sp>
      <p:graphicFrame>
        <p:nvGraphicFramePr>
          <p:cNvPr id="8" name="Chart 7"/>
          <p:cNvGraphicFramePr>
            <a:graphicFrameLocks/>
          </p:cNvGraphicFramePr>
          <p:nvPr>
            <p:extLst>
              <p:ext uri="{D42A27DB-BD31-4B8C-83A1-F6EECF244321}">
                <p14:modId xmlns:p14="http://schemas.microsoft.com/office/powerpoint/2010/main" val="3475347794"/>
              </p:ext>
            </p:extLst>
          </p:nvPr>
        </p:nvGraphicFramePr>
        <p:xfrm>
          <a:off x="533400" y="914400"/>
          <a:ext cx="8382000" cy="47244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5064015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5181600" y="4648200"/>
            <a:ext cx="914400" cy="457200"/>
          </a:xfrm>
          <a:prstGeom prst="round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7391400" y="4648200"/>
            <a:ext cx="1066800" cy="457200"/>
          </a:xfrm>
          <a:prstGeom prst="round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36983" y="152400"/>
            <a:ext cx="7704667" cy="914401"/>
          </a:xfrm>
        </p:spPr>
        <p:txBody>
          <a:bodyPr>
            <a:normAutofit fontScale="90000"/>
          </a:bodyPr>
          <a:lstStyle/>
          <a:p>
            <a:r>
              <a:rPr lang="en-US" b="1" dirty="0"/>
              <a:t>Corporate Social Responsibility (CSR) Cluster Analysis </a:t>
            </a:r>
            <a:endParaRPr lang="en-US" dirty="0"/>
          </a:p>
        </p:txBody>
      </p:sp>
      <p:sp>
        <p:nvSpPr>
          <p:cNvPr id="5" name="Rectangle 4"/>
          <p:cNvSpPr/>
          <p:nvPr/>
        </p:nvSpPr>
        <p:spPr>
          <a:xfrm>
            <a:off x="1524000" y="5227528"/>
            <a:ext cx="7696200" cy="1554272"/>
          </a:xfrm>
          <a:prstGeom prst="rect">
            <a:avLst/>
          </a:prstGeom>
        </p:spPr>
        <p:txBody>
          <a:bodyPr wrap="square">
            <a:spAutoFit/>
          </a:bodyPr>
          <a:lstStyle/>
          <a:p>
            <a:r>
              <a:rPr lang="en-US" sz="2000" b="1" dirty="0"/>
              <a:t>No CSR Participation </a:t>
            </a:r>
            <a:r>
              <a:rPr lang="en-US" sz="2000" dirty="0"/>
              <a:t>- low revenue &amp; patent count</a:t>
            </a:r>
          </a:p>
          <a:p>
            <a:endParaRPr lang="en-US" sz="1000" dirty="0"/>
          </a:p>
          <a:p>
            <a:r>
              <a:rPr lang="en-US" sz="2000" b="1" dirty="0"/>
              <a:t>Most Committed to CSR </a:t>
            </a:r>
            <a:r>
              <a:rPr lang="en-US" sz="2000" dirty="0"/>
              <a:t>– high revenue &amp; patent count</a:t>
            </a:r>
          </a:p>
          <a:p>
            <a:endParaRPr lang="en-US" sz="500" dirty="0"/>
          </a:p>
          <a:p>
            <a:pPr marL="800100" lvl="1" indent="-342900">
              <a:buFont typeface="Arial"/>
              <a:buChar char="•"/>
            </a:pPr>
            <a:r>
              <a:rPr lang="en-US" sz="2000" dirty="0"/>
              <a:t>Includes Walmart and its competitors, and IBM and its competitors</a:t>
            </a:r>
          </a:p>
        </p:txBody>
      </p:sp>
      <p:pic>
        <p:nvPicPr>
          <p:cNvPr id="11" name="Picture 10"/>
          <p:cNvPicPr>
            <a:picLocks noChangeAspect="1"/>
          </p:cNvPicPr>
          <p:nvPr/>
        </p:nvPicPr>
        <p:blipFill>
          <a:blip r:embed="rId2"/>
          <a:stretch>
            <a:fillRect/>
          </a:stretch>
        </p:blipFill>
        <p:spPr>
          <a:xfrm>
            <a:off x="1524000" y="1219201"/>
            <a:ext cx="6934200" cy="3886200"/>
          </a:xfrm>
          <a:prstGeom prst="rect">
            <a:avLst/>
          </a:prstGeom>
        </p:spPr>
      </p:pic>
      <p:sp>
        <p:nvSpPr>
          <p:cNvPr id="3" name="Rounded Rectangle 2"/>
          <p:cNvSpPr/>
          <p:nvPr/>
        </p:nvSpPr>
        <p:spPr>
          <a:xfrm>
            <a:off x="5181600" y="1219200"/>
            <a:ext cx="914400" cy="3886200"/>
          </a:xfrm>
          <a:prstGeom prst="roundRect">
            <a:avLst/>
          </a:prstGeom>
          <a:noFill/>
          <a:ln w="50800" cmpd="sng">
            <a:solidFill>
              <a:schemeClr val="accent1">
                <a:alpha val="86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7391400" y="1219200"/>
            <a:ext cx="1066800" cy="3886200"/>
          </a:xfrm>
          <a:prstGeom prst="roundRect">
            <a:avLst/>
          </a:prstGeom>
          <a:noFill/>
          <a:ln w="50800" cmpd="sng">
            <a:solidFill>
              <a:schemeClr val="accent1">
                <a:alpha val="86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85096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1063" y="73942"/>
            <a:ext cx="6324602" cy="1071315"/>
          </a:xfrm>
        </p:spPr>
        <p:txBody>
          <a:bodyPr>
            <a:normAutofit/>
          </a:bodyPr>
          <a:lstStyle/>
          <a:p>
            <a:r>
              <a:rPr lang="en-US" sz="3200" b="1" dirty="0"/>
              <a:t>Company with most patents filed: IBM</a:t>
            </a:r>
          </a:p>
        </p:txBody>
      </p:sp>
      <p:sp>
        <p:nvSpPr>
          <p:cNvPr id="3" name="Content Placeholder 2"/>
          <p:cNvSpPr>
            <a:spLocks noGrp="1"/>
          </p:cNvSpPr>
          <p:nvPr>
            <p:ph idx="1"/>
          </p:nvPr>
        </p:nvSpPr>
        <p:spPr>
          <a:xfrm>
            <a:off x="1048164" y="1080211"/>
            <a:ext cx="7010401" cy="1586789"/>
          </a:xfrm>
        </p:spPr>
        <p:txBody>
          <a:bodyPr>
            <a:noAutofit/>
          </a:bodyPr>
          <a:lstStyle/>
          <a:p>
            <a:pPr marL="0" indent="0">
              <a:lnSpc>
                <a:spcPct val="110000"/>
              </a:lnSpc>
              <a:buNone/>
            </a:pPr>
            <a:r>
              <a:rPr lang="en-US" b="1" dirty="0"/>
              <a:t>Compared to competitors</a:t>
            </a:r>
          </a:p>
          <a:p>
            <a:r>
              <a:rPr lang="en-US" sz="2000" dirty="0"/>
              <a:t>Outperformed in number of patents by over 100%;</a:t>
            </a:r>
          </a:p>
        </p:txBody>
      </p:sp>
      <p:pic>
        <p:nvPicPr>
          <p:cNvPr id="17" name="Picture 16"/>
          <p:cNvPicPr>
            <a:picLocks noChangeAspect="1"/>
          </p:cNvPicPr>
          <p:nvPr/>
        </p:nvPicPr>
        <p:blipFill>
          <a:blip r:embed="rId2"/>
          <a:stretch>
            <a:fillRect/>
          </a:stretch>
        </p:blipFill>
        <p:spPr>
          <a:xfrm>
            <a:off x="1048164" y="2348216"/>
            <a:ext cx="6913747" cy="4386364"/>
          </a:xfrm>
          <a:prstGeom prst="rect">
            <a:avLst/>
          </a:prstGeom>
        </p:spPr>
      </p:pic>
      <p:pic>
        <p:nvPicPr>
          <p:cNvPr id="18" name="Picture 17"/>
          <p:cNvPicPr>
            <a:picLocks noChangeAspect="1"/>
          </p:cNvPicPr>
          <p:nvPr/>
        </p:nvPicPr>
        <p:blipFill>
          <a:blip r:embed="rId3"/>
          <a:stretch>
            <a:fillRect/>
          </a:stretch>
        </p:blipFill>
        <p:spPr>
          <a:xfrm>
            <a:off x="3650369" y="578369"/>
            <a:ext cx="1805990" cy="763578"/>
          </a:xfrm>
          <a:prstGeom prst="rect">
            <a:avLst/>
          </a:prstGeom>
        </p:spPr>
      </p:pic>
    </p:spTree>
    <p:extLst>
      <p:ext uri="{BB962C8B-B14F-4D97-AF65-F5344CB8AC3E}">
        <p14:creationId xmlns:p14="http://schemas.microsoft.com/office/powerpoint/2010/main" val="133227384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0378" t="17820" r="25624" b="31412"/>
          <a:stretch/>
        </p:blipFill>
        <p:spPr>
          <a:xfrm>
            <a:off x="4059382" y="874931"/>
            <a:ext cx="5029200" cy="5981626"/>
          </a:xfrm>
          <a:prstGeom prst="rect">
            <a:avLst/>
          </a:prstGeom>
        </p:spPr>
      </p:pic>
      <p:sp>
        <p:nvSpPr>
          <p:cNvPr id="2" name="Rectangle 1"/>
          <p:cNvSpPr/>
          <p:nvPr/>
        </p:nvSpPr>
        <p:spPr>
          <a:xfrm>
            <a:off x="838200" y="1411226"/>
            <a:ext cx="3200400" cy="5262979"/>
          </a:xfrm>
          <a:prstGeom prst="rect">
            <a:avLst/>
          </a:prstGeom>
        </p:spPr>
        <p:txBody>
          <a:bodyPr wrap="square">
            <a:spAutoFit/>
          </a:bodyPr>
          <a:lstStyle/>
          <a:p>
            <a:pPr marL="285750" lvl="0" indent="-285750" defTabSz="457200">
              <a:spcBef>
                <a:spcPct val="20000"/>
              </a:spcBef>
              <a:spcAft>
                <a:spcPts val="600"/>
              </a:spcAft>
              <a:buClr>
                <a:srgbClr val="8BB434">
                  <a:lumMod val="75000"/>
                </a:srgbClr>
              </a:buClr>
              <a:buSzPct val="145000"/>
              <a:buFont typeface="Arial"/>
              <a:buChar char="•"/>
            </a:pPr>
            <a:r>
              <a:rPr lang="en-US" sz="2400" dirty="0">
                <a:solidFill>
                  <a:prstClr val="black"/>
                </a:solidFill>
              </a:rPr>
              <a:t>IBM’s integrated big data platform has four core capabilities: </a:t>
            </a:r>
          </a:p>
          <a:p>
            <a:pPr marL="800100" lvl="1" indent="-342900" defTabSz="457200">
              <a:spcBef>
                <a:spcPct val="20000"/>
              </a:spcBef>
              <a:spcAft>
                <a:spcPts val="600"/>
              </a:spcAft>
              <a:buClr>
                <a:srgbClr val="8BB434">
                  <a:lumMod val="75000"/>
                </a:srgbClr>
              </a:buClr>
              <a:buSzPct val="145000"/>
              <a:buFont typeface="Courier New" panose="02070309020205020404" pitchFamily="49" charset="0"/>
              <a:buChar char="o"/>
            </a:pPr>
            <a:r>
              <a:rPr lang="en-US" sz="2000" dirty="0">
                <a:solidFill>
                  <a:prstClr val="black"/>
                </a:solidFill>
              </a:rPr>
              <a:t>Hadoop-based analytics</a:t>
            </a:r>
          </a:p>
          <a:p>
            <a:pPr marL="800100" lvl="1" indent="-342900" defTabSz="457200">
              <a:spcBef>
                <a:spcPct val="20000"/>
              </a:spcBef>
              <a:spcAft>
                <a:spcPts val="600"/>
              </a:spcAft>
              <a:buClr>
                <a:srgbClr val="8BB434">
                  <a:lumMod val="75000"/>
                </a:srgbClr>
              </a:buClr>
              <a:buSzPct val="145000"/>
              <a:buFont typeface="Courier New" panose="02070309020205020404" pitchFamily="49" charset="0"/>
              <a:buChar char="o"/>
            </a:pPr>
            <a:r>
              <a:rPr lang="en-US" sz="2000" dirty="0">
                <a:solidFill>
                  <a:prstClr val="black"/>
                </a:solidFill>
              </a:rPr>
              <a:t>Stream computing</a:t>
            </a:r>
          </a:p>
          <a:p>
            <a:pPr marL="800100" lvl="1" indent="-342900" defTabSz="457200">
              <a:spcBef>
                <a:spcPct val="20000"/>
              </a:spcBef>
              <a:spcAft>
                <a:spcPts val="600"/>
              </a:spcAft>
              <a:buClr>
                <a:srgbClr val="8BB434">
                  <a:lumMod val="75000"/>
                </a:srgbClr>
              </a:buClr>
              <a:buSzPct val="145000"/>
              <a:buFont typeface="Courier New" panose="02070309020205020404" pitchFamily="49" charset="0"/>
              <a:buChar char="o"/>
            </a:pPr>
            <a:r>
              <a:rPr lang="en-US" sz="2000" dirty="0">
                <a:solidFill>
                  <a:prstClr val="black"/>
                </a:solidFill>
              </a:rPr>
              <a:t>Data warehousing</a:t>
            </a:r>
          </a:p>
          <a:p>
            <a:pPr marL="800100" lvl="1" indent="-342900" defTabSz="457200">
              <a:spcBef>
                <a:spcPct val="20000"/>
              </a:spcBef>
              <a:spcAft>
                <a:spcPts val="600"/>
              </a:spcAft>
              <a:buClr>
                <a:srgbClr val="8BB434">
                  <a:lumMod val="75000"/>
                </a:srgbClr>
              </a:buClr>
              <a:buSzPct val="145000"/>
              <a:buFont typeface="Courier New" panose="02070309020205020404" pitchFamily="49" charset="0"/>
              <a:buChar char="o"/>
            </a:pPr>
            <a:r>
              <a:rPr lang="en-US" sz="2000" dirty="0">
                <a:solidFill>
                  <a:prstClr val="black"/>
                </a:solidFill>
              </a:rPr>
              <a:t>Information integration &amp; Governance</a:t>
            </a:r>
          </a:p>
          <a:p>
            <a:pPr marL="800100" lvl="1" indent="-342900" defTabSz="457200">
              <a:spcBef>
                <a:spcPct val="20000"/>
              </a:spcBef>
              <a:spcAft>
                <a:spcPts val="600"/>
              </a:spcAft>
              <a:buClr>
                <a:srgbClr val="8BB434">
                  <a:lumMod val="75000"/>
                </a:srgbClr>
              </a:buClr>
              <a:buSzPct val="145000"/>
              <a:buFont typeface="Courier New" panose="02070309020205020404" pitchFamily="49" charset="0"/>
              <a:buChar char="o"/>
            </a:pPr>
            <a:endParaRPr lang="en-US" sz="2000" dirty="0">
              <a:solidFill>
                <a:prstClr val="black"/>
              </a:solidFill>
            </a:endParaRPr>
          </a:p>
          <a:p>
            <a:pPr algn="ctr"/>
            <a:r>
              <a:rPr lang="en-US" i="1" dirty="0"/>
              <a:t>             “ Faster, easier, smarter       analytics”</a:t>
            </a:r>
          </a:p>
          <a:p>
            <a:endParaRPr lang="en-US" dirty="0"/>
          </a:p>
        </p:txBody>
      </p:sp>
      <p:sp>
        <p:nvSpPr>
          <p:cNvPr id="3" name="Rectangle 2"/>
          <p:cNvSpPr/>
          <p:nvPr/>
        </p:nvSpPr>
        <p:spPr>
          <a:xfrm>
            <a:off x="1066800" y="228600"/>
            <a:ext cx="5072905" cy="646331"/>
          </a:xfrm>
          <a:prstGeom prst="rect">
            <a:avLst/>
          </a:prstGeom>
        </p:spPr>
        <p:txBody>
          <a:bodyPr wrap="square">
            <a:spAutoFit/>
          </a:bodyPr>
          <a:lstStyle/>
          <a:p>
            <a:r>
              <a:rPr lang="en-US" sz="3600" b="1" dirty="0"/>
              <a:t>DSBA Strategy :  How?</a:t>
            </a:r>
            <a:endParaRPr lang="en-US" sz="2400" dirty="0"/>
          </a:p>
        </p:txBody>
      </p:sp>
    </p:spTree>
    <p:extLst>
      <p:ext uri="{BB962C8B-B14F-4D97-AF65-F5344CB8AC3E}">
        <p14:creationId xmlns:p14="http://schemas.microsoft.com/office/powerpoint/2010/main" val="1972384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6997700" cy="1600200"/>
          </a:xfrm>
        </p:spPr>
        <p:txBody>
          <a:bodyPr>
            <a:noAutofit/>
          </a:bodyPr>
          <a:lstStyle/>
          <a:p>
            <a:r>
              <a:rPr lang="en-US" sz="3600" b="1" dirty="0"/>
              <a:t>Davenport &amp; Harris </a:t>
            </a:r>
            <a:br>
              <a:rPr lang="en-US" sz="3600" b="1" dirty="0"/>
            </a:br>
            <a:r>
              <a:rPr lang="en-US" sz="3600" b="1" dirty="0"/>
              <a:t>Spectrum – Stage 5</a:t>
            </a:r>
            <a:br>
              <a:rPr lang="en-US" sz="3600" b="1" dirty="0"/>
            </a:br>
            <a:endParaRPr lang="en-US" sz="3600" b="1" dirty="0"/>
          </a:p>
        </p:txBody>
      </p:sp>
      <p:pic>
        <p:nvPicPr>
          <p:cNvPr id="6" name="Picture 5"/>
          <p:cNvPicPr>
            <a:picLocks noChangeAspect="1"/>
          </p:cNvPicPr>
          <p:nvPr/>
        </p:nvPicPr>
        <p:blipFill>
          <a:blip r:embed="rId2"/>
          <a:stretch>
            <a:fillRect/>
          </a:stretch>
        </p:blipFill>
        <p:spPr>
          <a:xfrm>
            <a:off x="6894984" y="19792"/>
            <a:ext cx="2233612" cy="944378"/>
          </a:xfrm>
          <a:prstGeom prst="rect">
            <a:avLst/>
          </a:prstGeom>
        </p:spPr>
      </p:pic>
      <p:pic>
        <p:nvPicPr>
          <p:cNvPr id="5" name="Content Placeholder 56"/>
          <p:cNvPicPr>
            <a:picLocks noGrp="1"/>
          </p:cNvPicPr>
          <p:nvPr>
            <p:ph idx="1"/>
          </p:nvPr>
        </p:nvPicPr>
        <p:blipFill>
          <a:blip r:embed="rId3"/>
          <a:stretch>
            <a:fillRect/>
          </a:stretch>
        </p:blipFill>
        <p:spPr>
          <a:xfrm>
            <a:off x="1524000" y="1524000"/>
            <a:ext cx="7315199" cy="4930405"/>
          </a:xfrm>
          <a:prstGeom prst="rect">
            <a:avLst/>
          </a:prstGeom>
        </p:spPr>
      </p:pic>
      <p:sp>
        <p:nvSpPr>
          <p:cNvPr id="7" name="Rectangle 6"/>
          <p:cNvSpPr/>
          <p:nvPr/>
        </p:nvSpPr>
        <p:spPr>
          <a:xfrm>
            <a:off x="1524000" y="5486400"/>
            <a:ext cx="7239000" cy="838199"/>
          </a:xfrm>
          <a:prstGeom prst="rect">
            <a:avLst/>
          </a:prstGeom>
          <a:solidFill>
            <a:schemeClr val="accent1">
              <a:lumMod val="60000"/>
              <a:lumOff val="40000"/>
              <a:alpha val="0"/>
            </a:schemeClr>
          </a:solidFill>
          <a:ln w="76200" cap="sq" cmpd="sng">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 name="Picture 7"/>
          <p:cNvPicPr>
            <a:picLocks noChangeAspect="1"/>
          </p:cNvPicPr>
          <p:nvPr/>
        </p:nvPicPr>
        <p:blipFill>
          <a:blip r:embed="rId2"/>
          <a:stretch>
            <a:fillRect/>
          </a:stretch>
        </p:blipFill>
        <p:spPr>
          <a:xfrm>
            <a:off x="0" y="5614080"/>
            <a:ext cx="1378509" cy="582838"/>
          </a:xfrm>
          <a:prstGeom prst="rect">
            <a:avLst/>
          </a:prstGeom>
        </p:spPr>
      </p:pic>
    </p:spTree>
    <p:extLst>
      <p:ext uri="{BB962C8B-B14F-4D97-AF65-F5344CB8AC3E}">
        <p14:creationId xmlns:p14="http://schemas.microsoft.com/office/powerpoint/2010/main" val="90516195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6997700" cy="1600200"/>
          </a:xfrm>
        </p:spPr>
        <p:txBody>
          <a:bodyPr>
            <a:noAutofit/>
          </a:bodyPr>
          <a:lstStyle/>
          <a:p>
            <a:r>
              <a:rPr lang="en-US" sz="3600" b="1" dirty="0"/>
              <a:t>Davenport &amp; Harris </a:t>
            </a:r>
            <a:br>
              <a:rPr lang="en-US" sz="3600" b="1" dirty="0"/>
            </a:br>
            <a:r>
              <a:rPr lang="en-US" sz="3600" b="1" dirty="0"/>
              <a:t>Spectrum – Stage 5</a:t>
            </a:r>
            <a:br>
              <a:rPr lang="en-US" sz="3600" b="1" dirty="0"/>
            </a:br>
            <a:endParaRPr lang="en-US" sz="3600" b="1" dirty="0"/>
          </a:p>
        </p:txBody>
      </p:sp>
      <p:sp>
        <p:nvSpPr>
          <p:cNvPr id="9" name="Rectangle 8"/>
          <p:cNvSpPr/>
          <p:nvPr/>
        </p:nvSpPr>
        <p:spPr>
          <a:xfrm>
            <a:off x="1295400" y="1905000"/>
            <a:ext cx="7543799" cy="4099584"/>
          </a:xfrm>
          <a:prstGeom prst="rect">
            <a:avLst/>
          </a:prstGeom>
        </p:spPr>
        <p:txBody>
          <a:bodyPr wrap="square">
            <a:spAutoFit/>
          </a:bodyPr>
          <a:lstStyle/>
          <a:p>
            <a:pPr marL="285750" lvl="0" indent="-285750" defTabSz="457200">
              <a:spcBef>
                <a:spcPct val="20000"/>
              </a:spcBef>
              <a:spcAft>
                <a:spcPts val="600"/>
              </a:spcAft>
              <a:buClr>
                <a:srgbClr val="8BB434">
                  <a:lumMod val="75000"/>
                </a:srgbClr>
              </a:buClr>
              <a:buSzPct val="145000"/>
              <a:buFont typeface="Arial"/>
              <a:buChar char="•"/>
            </a:pPr>
            <a:endParaRPr lang="en-US" sz="2400" dirty="0">
              <a:solidFill>
                <a:prstClr val="black"/>
              </a:solidFill>
            </a:endParaRPr>
          </a:p>
          <a:p>
            <a:pPr marL="285750" lvl="0" indent="-285750" defTabSz="457200">
              <a:spcBef>
                <a:spcPct val="20000"/>
              </a:spcBef>
              <a:spcAft>
                <a:spcPts val="600"/>
              </a:spcAft>
              <a:buClr>
                <a:srgbClr val="8BB434">
                  <a:lumMod val="75000"/>
                </a:srgbClr>
              </a:buClr>
              <a:buSzPct val="145000"/>
              <a:buFont typeface="Arial"/>
              <a:buChar char="•"/>
            </a:pPr>
            <a:r>
              <a:rPr lang="en-US" sz="2400" dirty="0">
                <a:solidFill>
                  <a:prstClr val="black"/>
                </a:solidFill>
              </a:rPr>
              <a:t>Innovation is the primary strategy and distinctive capability </a:t>
            </a:r>
          </a:p>
          <a:p>
            <a:pPr marL="800100" lvl="1" indent="-342900" defTabSz="457200">
              <a:spcBef>
                <a:spcPct val="20000"/>
              </a:spcBef>
              <a:spcAft>
                <a:spcPts val="600"/>
              </a:spcAft>
              <a:buClr>
                <a:srgbClr val="8BB434">
                  <a:lumMod val="75000"/>
                </a:srgbClr>
              </a:buClr>
              <a:buSzPct val="145000"/>
              <a:buFont typeface="Courier New" panose="02070309020205020404" pitchFamily="49" charset="0"/>
              <a:buChar char="o"/>
            </a:pPr>
            <a:r>
              <a:rPr lang="en-US" sz="2000" dirty="0">
                <a:solidFill>
                  <a:prstClr val="black"/>
                </a:solidFill>
              </a:rPr>
              <a:t>Cloud, data analytics, mobile, social, and security</a:t>
            </a:r>
            <a:endParaRPr lang="en-US" sz="2400" dirty="0">
              <a:solidFill>
                <a:prstClr val="black"/>
              </a:solidFill>
            </a:endParaRPr>
          </a:p>
          <a:p>
            <a:pPr marL="285750" lvl="0" indent="-285750" defTabSz="457200">
              <a:spcBef>
                <a:spcPct val="20000"/>
              </a:spcBef>
              <a:spcAft>
                <a:spcPts val="600"/>
              </a:spcAft>
              <a:buClr>
                <a:srgbClr val="8BB434">
                  <a:lumMod val="75000"/>
                </a:srgbClr>
              </a:buClr>
              <a:buSzPct val="145000"/>
              <a:buFont typeface="Arial"/>
              <a:buChar char="•"/>
            </a:pPr>
            <a:r>
              <a:rPr lang="en-US" sz="2400" dirty="0">
                <a:solidFill>
                  <a:prstClr val="black"/>
                </a:solidFill>
              </a:rPr>
              <a:t>Using analytics to stay ahead of competition</a:t>
            </a:r>
          </a:p>
          <a:p>
            <a:pPr marL="800100" lvl="1" indent="-342900" defTabSz="457200">
              <a:spcBef>
                <a:spcPct val="20000"/>
              </a:spcBef>
              <a:spcAft>
                <a:spcPts val="600"/>
              </a:spcAft>
              <a:buClr>
                <a:srgbClr val="8BB434">
                  <a:lumMod val="75000"/>
                </a:srgbClr>
              </a:buClr>
              <a:buSzPct val="145000"/>
              <a:buFont typeface="Courier New" panose="02070309020205020404" pitchFamily="49" charset="0"/>
              <a:buChar char="o"/>
            </a:pPr>
            <a:r>
              <a:rPr lang="en-US" sz="2000" dirty="0">
                <a:solidFill>
                  <a:prstClr val="black"/>
                </a:solidFill>
              </a:rPr>
              <a:t>Determining the most profitable innovation</a:t>
            </a:r>
            <a:endParaRPr lang="en-US" sz="2400" dirty="0"/>
          </a:p>
          <a:p>
            <a:pPr marL="285750" lvl="0" indent="-285750" defTabSz="457200">
              <a:spcBef>
                <a:spcPct val="20000"/>
              </a:spcBef>
              <a:spcAft>
                <a:spcPts val="600"/>
              </a:spcAft>
              <a:buClr>
                <a:srgbClr val="8BB434">
                  <a:lumMod val="75000"/>
                </a:srgbClr>
              </a:buClr>
              <a:buSzPct val="145000"/>
              <a:buFont typeface="Arial"/>
              <a:buChar char="•"/>
            </a:pPr>
            <a:r>
              <a:rPr lang="en-US" sz="2400" dirty="0">
                <a:solidFill>
                  <a:prstClr val="black"/>
                </a:solidFill>
              </a:rPr>
              <a:t>IBM helps everyone across the enterprise forge a path to proficiency with analytics.</a:t>
            </a:r>
          </a:p>
          <a:p>
            <a:pPr marL="800100" lvl="1" indent="-342900" defTabSz="457200">
              <a:spcBef>
                <a:spcPct val="20000"/>
              </a:spcBef>
              <a:spcAft>
                <a:spcPts val="600"/>
              </a:spcAft>
              <a:buClr>
                <a:srgbClr val="8BB434">
                  <a:lumMod val="75000"/>
                </a:srgbClr>
              </a:buClr>
              <a:buSzPct val="145000"/>
              <a:buFont typeface="Courier New" panose="02070309020205020404" pitchFamily="49" charset="0"/>
              <a:buChar char="o"/>
            </a:pPr>
            <a:endParaRPr lang="en-US" sz="2000" dirty="0">
              <a:solidFill>
                <a:prstClr val="black"/>
              </a:solidFill>
            </a:endParaRPr>
          </a:p>
        </p:txBody>
      </p:sp>
      <p:pic>
        <p:nvPicPr>
          <p:cNvPr id="6" name="Picture 5"/>
          <p:cNvPicPr>
            <a:picLocks noChangeAspect="1"/>
          </p:cNvPicPr>
          <p:nvPr/>
        </p:nvPicPr>
        <p:blipFill>
          <a:blip r:embed="rId2"/>
          <a:stretch>
            <a:fillRect/>
          </a:stretch>
        </p:blipFill>
        <p:spPr>
          <a:xfrm>
            <a:off x="6894984" y="19792"/>
            <a:ext cx="2233612" cy="944378"/>
          </a:xfrm>
          <a:prstGeom prst="rect">
            <a:avLst/>
          </a:prstGeom>
        </p:spPr>
      </p:pic>
    </p:spTree>
    <p:extLst>
      <p:ext uri="{BB962C8B-B14F-4D97-AF65-F5344CB8AC3E}">
        <p14:creationId xmlns:p14="http://schemas.microsoft.com/office/powerpoint/2010/main" val="61184943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71600" y="457200"/>
            <a:ext cx="7561685" cy="692049"/>
          </a:xfrm>
          <a:prstGeom prst="rect">
            <a:avLst/>
          </a:prstGeom>
        </p:spPr>
        <p:txBody>
          <a:bodyPr wrap="none">
            <a:spAutoFit/>
          </a:bodyPr>
          <a:lstStyle/>
          <a:p>
            <a:pPr fontAlgn="base">
              <a:lnSpc>
                <a:spcPct val="115000"/>
              </a:lnSpc>
              <a:spcBef>
                <a:spcPts val="375"/>
              </a:spcBef>
              <a:spcAft>
                <a:spcPts val="375"/>
              </a:spcAft>
            </a:pPr>
            <a:r>
              <a:rPr lang="en-US" sz="3600" b="1" dirty="0">
                <a:ln w="3175" cmpd="sng">
                  <a:noFill/>
                </a:ln>
                <a:latin typeface="+mj-lt"/>
                <a:ea typeface="+mj-ea"/>
                <a:cs typeface="+mj-cs"/>
              </a:rPr>
              <a:t>Featured business analytics solutions</a:t>
            </a:r>
          </a:p>
        </p:txBody>
      </p:sp>
      <p:pic>
        <p:nvPicPr>
          <p:cNvPr id="9" name="Picture 8" descr="Business Intelligence">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2204258" y="1368625"/>
            <a:ext cx="990600" cy="914400"/>
          </a:xfrm>
          <a:prstGeom prst="rect">
            <a:avLst/>
          </a:prstGeom>
          <a:noFill/>
          <a:ln>
            <a:noFill/>
          </a:ln>
        </p:spPr>
      </p:pic>
      <p:sp>
        <p:nvSpPr>
          <p:cNvPr id="4" name="Rectangle 3"/>
          <p:cNvSpPr/>
          <p:nvPr/>
        </p:nvSpPr>
        <p:spPr>
          <a:xfrm>
            <a:off x="3575858" y="1646961"/>
            <a:ext cx="2824942" cy="461665"/>
          </a:xfrm>
          <a:prstGeom prst="rect">
            <a:avLst/>
          </a:prstGeom>
        </p:spPr>
        <p:txBody>
          <a:bodyPr wrap="square">
            <a:spAutoFit/>
          </a:bodyPr>
          <a:lstStyle/>
          <a:p>
            <a:r>
              <a:rPr lang="en-US" sz="2400" dirty="0"/>
              <a:t>Business Intelligence</a:t>
            </a:r>
          </a:p>
        </p:txBody>
      </p:sp>
      <p:pic>
        <p:nvPicPr>
          <p:cNvPr id="11" name="Picture 10" descr="Prescriptive analytics">
            <a:hlinkClick r:id="rId4"/>
          </p:cNvPr>
          <p:cNvPicPr/>
          <p:nvPr/>
        </p:nvPicPr>
        <p:blipFill>
          <a:blip r:embed="rId5">
            <a:extLst>
              <a:ext uri="{28A0092B-C50C-407E-A947-70E740481C1C}">
                <a14:useLocalDpi xmlns:a14="http://schemas.microsoft.com/office/drawing/2010/main" val="0"/>
              </a:ext>
            </a:extLst>
          </a:blip>
          <a:srcRect/>
          <a:stretch>
            <a:fillRect/>
          </a:stretch>
        </p:blipFill>
        <p:spPr bwMode="auto">
          <a:xfrm>
            <a:off x="2220191" y="3621759"/>
            <a:ext cx="958734" cy="762000"/>
          </a:xfrm>
          <a:prstGeom prst="rect">
            <a:avLst/>
          </a:prstGeom>
          <a:noFill/>
          <a:ln>
            <a:noFill/>
          </a:ln>
        </p:spPr>
      </p:pic>
      <p:pic>
        <p:nvPicPr>
          <p:cNvPr id="12" name="Picture 11" descr="Enterprise performance management">
            <a:hlinkClick r:id="rId6"/>
          </p:cNvPr>
          <p:cNvPicPr/>
          <p:nvPr/>
        </p:nvPicPr>
        <p:blipFill>
          <a:blip r:embed="rId7">
            <a:extLst>
              <a:ext uri="{28A0092B-C50C-407E-A947-70E740481C1C}">
                <a14:useLocalDpi xmlns:a14="http://schemas.microsoft.com/office/drawing/2010/main" val="0"/>
              </a:ext>
            </a:extLst>
          </a:blip>
          <a:srcRect/>
          <a:stretch>
            <a:fillRect/>
          </a:stretch>
        </p:blipFill>
        <p:spPr bwMode="auto">
          <a:xfrm>
            <a:off x="2236123" y="2483217"/>
            <a:ext cx="958735" cy="844449"/>
          </a:xfrm>
          <a:prstGeom prst="rect">
            <a:avLst/>
          </a:prstGeom>
          <a:noFill/>
          <a:ln>
            <a:noFill/>
          </a:ln>
        </p:spPr>
      </p:pic>
      <p:pic>
        <p:nvPicPr>
          <p:cNvPr id="13" name="Picture 12" descr="Predictive analytics">
            <a:hlinkClick r:id="rId8"/>
          </p:cNvPr>
          <p:cNvPicPr/>
          <p:nvPr/>
        </p:nvPicPr>
        <p:blipFill>
          <a:blip r:embed="rId9">
            <a:extLst>
              <a:ext uri="{28A0092B-C50C-407E-A947-70E740481C1C}">
                <a14:useLocalDpi xmlns:a14="http://schemas.microsoft.com/office/drawing/2010/main" val="0"/>
              </a:ext>
            </a:extLst>
          </a:blip>
          <a:srcRect/>
          <a:stretch>
            <a:fillRect/>
          </a:stretch>
        </p:blipFill>
        <p:spPr bwMode="auto">
          <a:xfrm>
            <a:off x="2258982" y="4640670"/>
            <a:ext cx="942803" cy="786972"/>
          </a:xfrm>
          <a:prstGeom prst="rect">
            <a:avLst/>
          </a:prstGeom>
          <a:noFill/>
          <a:ln>
            <a:noFill/>
          </a:ln>
        </p:spPr>
      </p:pic>
      <p:sp>
        <p:nvSpPr>
          <p:cNvPr id="5" name="Rectangle 4"/>
          <p:cNvSpPr/>
          <p:nvPr/>
        </p:nvSpPr>
        <p:spPr>
          <a:xfrm>
            <a:off x="2971800" y="2642069"/>
            <a:ext cx="5715000" cy="461665"/>
          </a:xfrm>
          <a:prstGeom prst="rect">
            <a:avLst/>
          </a:prstGeom>
        </p:spPr>
        <p:txBody>
          <a:bodyPr wrap="square">
            <a:spAutoFit/>
          </a:bodyPr>
          <a:lstStyle/>
          <a:p>
            <a:pPr marL="571500" marR="0" fontAlgn="base">
              <a:spcBef>
                <a:spcPts val="0"/>
              </a:spcBef>
              <a:spcAft>
                <a:spcPts val="0"/>
              </a:spcAft>
            </a:pPr>
            <a:r>
              <a:rPr lang="en-US" sz="2400" dirty="0"/>
              <a:t>Enterprise performance management</a:t>
            </a:r>
          </a:p>
        </p:txBody>
      </p:sp>
      <p:sp>
        <p:nvSpPr>
          <p:cNvPr id="6" name="Rectangle 5"/>
          <p:cNvSpPr/>
          <p:nvPr/>
        </p:nvSpPr>
        <p:spPr>
          <a:xfrm>
            <a:off x="3575858" y="3824423"/>
            <a:ext cx="2874505" cy="461665"/>
          </a:xfrm>
          <a:prstGeom prst="rect">
            <a:avLst/>
          </a:prstGeom>
        </p:spPr>
        <p:txBody>
          <a:bodyPr wrap="none">
            <a:spAutoFit/>
          </a:bodyPr>
          <a:lstStyle/>
          <a:p>
            <a:r>
              <a:rPr lang="en-US" sz="2400" dirty="0"/>
              <a:t>Prescriptive analytics</a:t>
            </a:r>
          </a:p>
        </p:txBody>
      </p:sp>
      <p:sp>
        <p:nvSpPr>
          <p:cNvPr id="7" name="Rectangle 6"/>
          <p:cNvSpPr/>
          <p:nvPr/>
        </p:nvSpPr>
        <p:spPr>
          <a:xfrm>
            <a:off x="3575858" y="4875965"/>
            <a:ext cx="3967942" cy="274370"/>
          </a:xfrm>
          <a:prstGeom prst="rect">
            <a:avLst/>
          </a:prstGeom>
        </p:spPr>
        <p:txBody>
          <a:bodyPr wrap="square">
            <a:spAutoFit/>
          </a:bodyPr>
          <a:lstStyle/>
          <a:p>
            <a:pPr marR="0" lvl="0" fontAlgn="base">
              <a:lnSpc>
                <a:spcPts val="1440"/>
              </a:lnSpc>
              <a:spcBef>
                <a:spcPts val="0"/>
              </a:spcBef>
              <a:spcAft>
                <a:spcPts val="0"/>
              </a:spcAft>
              <a:buSzPts val="1000"/>
              <a:tabLst>
                <a:tab pos="457200" algn="l"/>
              </a:tabLst>
            </a:pPr>
            <a:r>
              <a:rPr lang="en-US" sz="2400" dirty="0">
                <a:latin typeface="Calibri" panose="020F0502020204030204" pitchFamily="34" charset="0"/>
                <a:ea typeface="Calibri" panose="020F0502020204030204" pitchFamily="34" charset="0"/>
                <a:cs typeface="Times New Roman" panose="02020603050405020304" pitchFamily="18" charset="0"/>
              </a:rPr>
              <a:t>Predictive analytics</a:t>
            </a:r>
          </a:p>
        </p:txBody>
      </p:sp>
      <p:pic>
        <p:nvPicPr>
          <p:cNvPr id="17" name="Picture 16" descr="Risk management">
            <a:hlinkClick r:id="rId10"/>
          </p:cNvPr>
          <p:cNvPicPr/>
          <p:nvPr/>
        </p:nvPicPr>
        <p:blipFill>
          <a:blip r:embed="rId11">
            <a:extLst>
              <a:ext uri="{28A0092B-C50C-407E-A947-70E740481C1C}">
                <a14:useLocalDpi xmlns:a14="http://schemas.microsoft.com/office/drawing/2010/main" val="0"/>
              </a:ext>
            </a:extLst>
          </a:blip>
          <a:srcRect/>
          <a:stretch>
            <a:fillRect/>
          </a:stretch>
        </p:blipFill>
        <p:spPr bwMode="auto">
          <a:xfrm>
            <a:off x="2261753" y="5769814"/>
            <a:ext cx="940379" cy="812775"/>
          </a:xfrm>
          <a:prstGeom prst="rect">
            <a:avLst/>
          </a:prstGeom>
          <a:noFill/>
          <a:ln>
            <a:noFill/>
          </a:ln>
        </p:spPr>
      </p:pic>
      <p:sp>
        <p:nvSpPr>
          <p:cNvPr id="8" name="Rectangle 7"/>
          <p:cNvSpPr/>
          <p:nvPr/>
        </p:nvSpPr>
        <p:spPr>
          <a:xfrm>
            <a:off x="3575858" y="5944213"/>
            <a:ext cx="2488182" cy="461665"/>
          </a:xfrm>
          <a:prstGeom prst="rect">
            <a:avLst/>
          </a:prstGeom>
        </p:spPr>
        <p:txBody>
          <a:bodyPr wrap="none">
            <a:spAutoFit/>
          </a:bodyPr>
          <a:lstStyle/>
          <a:p>
            <a:r>
              <a:rPr lang="en-US" sz="2400" dirty="0"/>
              <a:t>Risk management</a:t>
            </a:r>
          </a:p>
        </p:txBody>
      </p:sp>
    </p:spTree>
    <p:extLst>
      <p:ext uri="{BB962C8B-B14F-4D97-AF65-F5344CB8AC3E}">
        <p14:creationId xmlns:p14="http://schemas.microsoft.com/office/powerpoint/2010/main" val="117528993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65" y="76900"/>
            <a:ext cx="7704667" cy="1143000"/>
          </a:xfrm>
        </p:spPr>
        <p:txBody>
          <a:bodyPr/>
          <a:lstStyle/>
          <a:p>
            <a:r>
              <a:rPr lang="en-US" dirty="0"/>
              <a:t>Competitive advantage</a:t>
            </a:r>
          </a:p>
        </p:txBody>
      </p:sp>
      <p:sp>
        <p:nvSpPr>
          <p:cNvPr id="6" name="TextBox 5"/>
          <p:cNvSpPr txBox="1"/>
          <p:nvPr/>
        </p:nvSpPr>
        <p:spPr>
          <a:xfrm>
            <a:off x="939360" y="5593795"/>
            <a:ext cx="6172200" cy="300082"/>
          </a:xfrm>
          <a:prstGeom prst="rect">
            <a:avLst/>
          </a:prstGeom>
          <a:noFill/>
        </p:spPr>
        <p:txBody>
          <a:bodyPr wrap="square" rtlCol="0">
            <a:spAutoFit/>
          </a:bodyPr>
          <a:lstStyle/>
          <a:p>
            <a:endParaRPr lang="en-US" sz="1350" dirty="0"/>
          </a:p>
        </p:txBody>
      </p:sp>
      <p:pic>
        <p:nvPicPr>
          <p:cNvPr id="2052" name="Picture 4" descr="Watson Analyti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4798" y="5648949"/>
            <a:ext cx="1058923" cy="959494"/>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p:cNvSpPr txBox="1"/>
          <p:nvPr/>
        </p:nvSpPr>
        <p:spPr>
          <a:xfrm>
            <a:off x="1001493" y="1357248"/>
            <a:ext cx="6110067" cy="4961358"/>
          </a:xfrm>
          <a:prstGeom prst="rect">
            <a:avLst/>
          </a:prstGeom>
          <a:noFill/>
        </p:spPr>
        <p:txBody>
          <a:bodyPr wrap="square" rtlCol="0">
            <a:spAutoFit/>
          </a:bodyPr>
          <a:lstStyle/>
          <a:p>
            <a:pPr marL="342900" indent="-342900" defTabSz="457200" fontAlgn="base">
              <a:lnSpc>
                <a:spcPct val="80000"/>
              </a:lnSpc>
              <a:spcBef>
                <a:spcPct val="20000"/>
              </a:spcBef>
              <a:spcAft>
                <a:spcPts val="600"/>
              </a:spcAft>
              <a:buClr>
                <a:schemeClr val="accent1">
                  <a:lumMod val="75000"/>
                </a:schemeClr>
              </a:buClr>
              <a:buSzPct val="145000"/>
              <a:buFont typeface="Arial" panose="020B0604020202020204" pitchFamily="34" charset="0"/>
              <a:buChar char="•"/>
            </a:pPr>
            <a:r>
              <a:rPr lang="en-US" sz="2100" dirty="0"/>
              <a:t>IBM's core strengths are its five "strategic imperatives“:</a:t>
            </a:r>
          </a:p>
          <a:p>
            <a:pPr marL="800100" lvl="1" indent="-342900" defTabSz="457200" fontAlgn="base">
              <a:lnSpc>
                <a:spcPct val="80000"/>
              </a:lnSpc>
              <a:spcBef>
                <a:spcPct val="20000"/>
              </a:spcBef>
              <a:spcAft>
                <a:spcPts val="600"/>
              </a:spcAft>
              <a:buClr>
                <a:schemeClr val="accent1">
                  <a:lumMod val="75000"/>
                </a:schemeClr>
              </a:buClr>
              <a:buSzPct val="145000"/>
              <a:buFont typeface="Courier New" panose="02070309020205020404" pitchFamily="49" charset="0"/>
              <a:buChar char="o"/>
            </a:pPr>
            <a:r>
              <a:rPr lang="en-US" sz="2100" dirty="0"/>
              <a:t>cloud data analytics, mobile, social, and security businesses.</a:t>
            </a:r>
          </a:p>
          <a:p>
            <a:pPr marL="342900" indent="-342900" defTabSz="457200" fontAlgn="base">
              <a:lnSpc>
                <a:spcPct val="80000"/>
              </a:lnSpc>
              <a:spcBef>
                <a:spcPct val="20000"/>
              </a:spcBef>
              <a:spcAft>
                <a:spcPts val="600"/>
              </a:spcAft>
              <a:buClr>
                <a:schemeClr val="accent1">
                  <a:lumMod val="75000"/>
                </a:schemeClr>
              </a:buClr>
              <a:buSzPct val="145000"/>
              <a:buFont typeface="Arial" panose="020B0604020202020204" pitchFamily="34" charset="0"/>
              <a:buChar char="•"/>
            </a:pPr>
            <a:r>
              <a:rPr lang="en-US" sz="2100" dirty="0"/>
              <a:t>The company has been transforming itself into a Big Data and Analytics powerhouse during the last few years</a:t>
            </a:r>
          </a:p>
          <a:p>
            <a:pPr marL="214313" indent="-285750" defTabSz="457200" fontAlgn="base">
              <a:lnSpc>
                <a:spcPct val="80000"/>
              </a:lnSpc>
              <a:spcBef>
                <a:spcPct val="20000"/>
              </a:spcBef>
              <a:spcAft>
                <a:spcPts val="600"/>
              </a:spcAft>
              <a:buClr>
                <a:schemeClr val="accent1">
                  <a:lumMod val="75000"/>
                </a:schemeClr>
              </a:buClr>
              <a:buSzPct val="145000"/>
              <a:buFont typeface="Arial"/>
              <a:buChar char="•"/>
            </a:pPr>
            <a:r>
              <a:rPr lang="en-US" sz="2100" dirty="0"/>
              <a:t>First mover in cloud computing solutions for enterprises</a:t>
            </a:r>
          </a:p>
          <a:p>
            <a:pPr marL="214313" indent="-285750" defTabSz="457200" fontAlgn="base">
              <a:lnSpc>
                <a:spcPct val="80000"/>
              </a:lnSpc>
              <a:spcBef>
                <a:spcPct val="20000"/>
              </a:spcBef>
              <a:spcAft>
                <a:spcPts val="600"/>
              </a:spcAft>
              <a:buClr>
                <a:schemeClr val="accent1">
                  <a:lumMod val="75000"/>
                </a:schemeClr>
              </a:buClr>
              <a:buSzPct val="145000"/>
              <a:buFont typeface="Arial"/>
              <a:buChar char="•"/>
            </a:pPr>
            <a:r>
              <a:rPr lang="en-US" sz="2100" dirty="0"/>
              <a:t>Brand reputation – century-long history</a:t>
            </a:r>
          </a:p>
          <a:p>
            <a:pPr marL="214313" indent="-285750" defTabSz="457200" fontAlgn="base">
              <a:lnSpc>
                <a:spcPct val="80000"/>
              </a:lnSpc>
              <a:spcBef>
                <a:spcPct val="20000"/>
              </a:spcBef>
              <a:spcAft>
                <a:spcPts val="600"/>
              </a:spcAft>
              <a:buClr>
                <a:schemeClr val="accent1">
                  <a:lumMod val="75000"/>
                </a:schemeClr>
              </a:buClr>
              <a:buSzPct val="145000"/>
              <a:buFont typeface="Arial"/>
              <a:buChar char="•"/>
            </a:pPr>
            <a:r>
              <a:rPr lang="en-US" sz="2100" dirty="0"/>
              <a:t>Diversified business –hardware, software, IT services, IT consulting</a:t>
            </a:r>
          </a:p>
          <a:p>
            <a:pPr marL="214313" indent="-285750" defTabSz="457200" fontAlgn="base">
              <a:lnSpc>
                <a:spcPct val="80000"/>
              </a:lnSpc>
              <a:spcBef>
                <a:spcPct val="20000"/>
              </a:spcBef>
              <a:spcAft>
                <a:spcPts val="600"/>
              </a:spcAft>
              <a:buClr>
                <a:schemeClr val="accent1">
                  <a:lumMod val="75000"/>
                </a:schemeClr>
              </a:buClr>
              <a:buSzPct val="145000"/>
              <a:buFont typeface="Arial"/>
              <a:buChar char="•"/>
            </a:pPr>
            <a:r>
              <a:rPr lang="en-US" sz="2100" dirty="0"/>
              <a:t>Integration of products and services – end to end provision capability</a:t>
            </a:r>
          </a:p>
          <a:p>
            <a:pPr marL="214313" indent="-285750" defTabSz="457200" fontAlgn="base">
              <a:lnSpc>
                <a:spcPct val="80000"/>
              </a:lnSpc>
              <a:spcBef>
                <a:spcPct val="20000"/>
              </a:spcBef>
              <a:spcAft>
                <a:spcPts val="600"/>
              </a:spcAft>
              <a:buClr>
                <a:schemeClr val="accent1">
                  <a:lumMod val="75000"/>
                </a:schemeClr>
              </a:buClr>
              <a:buSzPct val="145000"/>
              <a:buFont typeface="Arial"/>
              <a:buChar char="•"/>
            </a:pPr>
            <a:r>
              <a:rPr lang="en-US" altLang="en-US" sz="2100" dirty="0"/>
              <a:t>Licensing out patents</a:t>
            </a:r>
            <a:endParaRPr lang="en-US" sz="1350" dirty="0"/>
          </a:p>
        </p:txBody>
      </p:sp>
      <p:pic>
        <p:nvPicPr>
          <p:cNvPr id="7" name="Picture 6"/>
          <p:cNvPicPr>
            <a:picLocks noChangeAspect="1"/>
          </p:cNvPicPr>
          <p:nvPr/>
        </p:nvPicPr>
        <p:blipFill>
          <a:blip r:embed="rId3"/>
          <a:stretch>
            <a:fillRect/>
          </a:stretch>
        </p:blipFill>
        <p:spPr>
          <a:xfrm>
            <a:off x="6910388" y="-8238"/>
            <a:ext cx="2233612" cy="944378"/>
          </a:xfrm>
          <a:prstGeom prst="rect">
            <a:avLst/>
          </a:prstGeom>
        </p:spPr>
      </p:pic>
      <p:pic>
        <p:nvPicPr>
          <p:cNvPr id="9" name="Picture 8" descr="Imagen: Competitive advant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7692" y="3216570"/>
            <a:ext cx="2696308" cy="1752600"/>
          </a:xfrm>
          <a:prstGeom prst="rect">
            <a:avLst/>
          </a:prstGeom>
        </p:spPr>
      </p:pic>
    </p:spTree>
    <p:extLst>
      <p:ext uri="{BB962C8B-B14F-4D97-AF65-F5344CB8AC3E}">
        <p14:creationId xmlns:p14="http://schemas.microsoft.com/office/powerpoint/2010/main" val="193507579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26867"/>
            <a:ext cx="7704667" cy="838199"/>
          </a:xfrm>
        </p:spPr>
        <p:txBody>
          <a:bodyPr/>
          <a:lstStyle/>
          <a:p>
            <a:r>
              <a:rPr lang="en-US" dirty="0"/>
              <a:t>Objective</a:t>
            </a:r>
          </a:p>
        </p:txBody>
      </p:sp>
      <p:sp>
        <p:nvSpPr>
          <p:cNvPr id="3" name="Text Placeholder 2"/>
          <p:cNvSpPr>
            <a:spLocks noGrp="1"/>
          </p:cNvSpPr>
          <p:nvPr>
            <p:ph type="body" sz="quarter" idx="10"/>
          </p:nvPr>
        </p:nvSpPr>
        <p:spPr>
          <a:xfrm>
            <a:off x="1143000" y="3886200"/>
            <a:ext cx="7467600" cy="2590800"/>
          </a:xfrm>
        </p:spPr>
        <p:txBody>
          <a:bodyPr>
            <a:normAutofit/>
          </a:bodyPr>
          <a:lstStyle/>
          <a:p>
            <a:pPr algn="just"/>
            <a:r>
              <a:rPr lang="en-US" sz="2800" dirty="0"/>
              <a:t>To gain insight into the relationships between Fortune 500 company performance, analytics, innovation, social responsibility, patent development, and current political climate in order to make valuable predictions.</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 t="1" r="1620" b="4321"/>
          <a:stretch/>
        </p:blipFill>
        <p:spPr>
          <a:xfrm>
            <a:off x="2819400" y="1068261"/>
            <a:ext cx="3886200" cy="2868386"/>
          </a:xfrm>
          <a:prstGeom prst="rect">
            <a:avLst/>
          </a:prstGeom>
        </p:spPr>
      </p:pic>
    </p:spTree>
    <p:extLst>
      <p:ext uri="{BB962C8B-B14F-4D97-AF65-F5344CB8AC3E}">
        <p14:creationId xmlns:p14="http://schemas.microsoft.com/office/powerpoint/2010/main" val="299919066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199" y="327988"/>
            <a:ext cx="5715001" cy="1500811"/>
          </a:xfrm>
        </p:spPr>
        <p:txBody>
          <a:bodyPr>
            <a:normAutofit/>
          </a:bodyPr>
          <a:lstStyle/>
          <a:p>
            <a:pPr algn="l"/>
            <a:r>
              <a:rPr lang="en-US" sz="3200" dirty="0"/>
              <a:t>Recommendations for IBM:</a:t>
            </a:r>
            <a:br>
              <a:rPr lang="en-US" sz="2000" dirty="0"/>
            </a:br>
            <a:endParaRPr lang="en-US" sz="2000" dirty="0"/>
          </a:p>
        </p:txBody>
      </p:sp>
      <p:sp>
        <p:nvSpPr>
          <p:cNvPr id="3" name="Content Placeholder 2"/>
          <p:cNvSpPr>
            <a:spLocks noGrp="1"/>
          </p:cNvSpPr>
          <p:nvPr>
            <p:ph idx="1"/>
          </p:nvPr>
        </p:nvSpPr>
        <p:spPr>
          <a:xfrm>
            <a:off x="762000" y="1320843"/>
            <a:ext cx="6113377" cy="5280835"/>
          </a:xfrm>
        </p:spPr>
        <p:txBody>
          <a:bodyPr>
            <a:noAutofit/>
          </a:bodyPr>
          <a:lstStyle/>
          <a:p>
            <a:pPr marL="0">
              <a:lnSpc>
                <a:spcPct val="80000"/>
              </a:lnSpc>
            </a:pPr>
            <a:r>
              <a:rPr lang="en-US" dirty="0"/>
              <a:t>In terms of research, data science and business analytics – keep going!</a:t>
            </a:r>
          </a:p>
          <a:p>
            <a:pPr marL="457200" lvl="1">
              <a:lnSpc>
                <a:spcPct val="80000"/>
              </a:lnSpc>
              <a:buFont typeface="Courier New" panose="02070309020205020404" pitchFamily="49" charset="0"/>
              <a:buChar char="o"/>
            </a:pPr>
            <a:r>
              <a:rPr lang="en-US" dirty="0"/>
              <a:t>Rising revenue of this sector- Every $1 spend in R&amp;D accounts for $ 23 in revenue.</a:t>
            </a:r>
          </a:p>
          <a:p>
            <a:pPr marL="0">
              <a:lnSpc>
                <a:spcPct val="80000"/>
              </a:lnSpc>
            </a:pPr>
            <a:r>
              <a:rPr lang="en-US" dirty="0"/>
              <a:t>Invest more  in Global Services and in its people  </a:t>
            </a:r>
          </a:p>
          <a:p>
            <a:pPr marL="0">
              <a:lnSpc>
                <a:spcPct val="80000"/>
              </a:lnSpc>
            </a:pPr>
            <a:r>
              <a:rPr lang="en-US" dirty="0"/>
              <a:t>Improve quality</a:t>
            </a:r>
          </a:p>
          <a:p>
            <a:pPr marL="457200" lvl="1">
              <a:lnSpc>
                <a:spcPct val="80000"/>
              </a:lnSpc>
              <a:buFont typeface="Courier New" panose="02070309020205020404" pitchFamily="49" charset="0"/>
              <a:buChar char="o"/>
            </a:pPr>
            <a:r>
              <a:rPr lang="en-US" dirty="0"/>
              <a:t>IBM should no longer cut quality, cut corners, and under-deliver on its commitments.</a:t>
            </a:r>
          </a:p>
          <a:p>
            <a:pPr>
              <a:lnSpc>
                <a:spcPct val="80000"/>
              </a:lnSpc>
            </a:pPr>
            <a:r>
              <a:rPr lang="en-US" dirty="0"/>
              <a:t>Continue to keep  large clients satisfied while taking measures to attract smaller and mid-sized clients</a:t>
            </a:r>
            <a:endParaRPr lang="en-US" sz="2000" dirty="0"/>
          </a:p>
        </p:txBody>
      </p:sp>
      <p:pic>
        <p:nvPicPr>
          <p:cNvPr id="8" name="Picture 7"/>
          <p:cNvPicPr>
            <a:picLocks noChangeAspect="1"/>
          </p:cNvPicPr>
          <p:nvPr/>
        </p:nvPicPr>
        <p:blipFill>
          <a:blip r:embed="rId2"/>
          <a:stretch>
            <a:fillRect/>
          </a:stretch>
        </p:blipFill>
        <p:spPr>
          <a:xfrm>
            <a:off x="6875377" y="0"/>
            <a:ext cx="2233612" cy="944378"/>
          </a:xfrm>
          <a:prstGeom prst="rect">
            <a:avLst/>
          </a:prstGeom>
        </p:spPr>
      </p:pic>
      <p:pic>
        <p:nvPicPr>
          <p:cNvPr id="5" name="Picture 4"/>
          <p:cNvPicPr>
            <a:picLocks noChangeAspect="1"/>
          </p:cNvPicPr>
          <p:nvPr/>
        </p:nvPicPr>
        <p:blipFill>
          <a:blip r:embed="rId3"/>
          <a:stretch>
            <a:fillRect/>
          </a:stretch>
        </p:blipFill>
        <p:spPr>
          <a:xfrm flipH="1">
            <a:off x="6705600" y="2971800"/>
            <a:ext cx="2246984" cy="1819423"/>
          </a:xfrm>
          <a:prstGeom prst="rect">
            <a:avLst/>
          </a:prstGeom>
        </p:spPr>
      </p:pic>
    </p:spTree>
    <p:extLst>
      <p:ext uri="{BB962C8B-B14F-4D97-AF65-F5344CB8AC3E}">
        <p14:creationId xmlns:p14="http://schemas.microsoft.com/office/powerpoint/2010/main" val="175279417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9000" y="2667000"/>
            <a:ext cx="5562600" cy="3048000"/>
          </a:xfrm>
        </p:spPr>
        <p:txBody>
          <a:bodyPr>
            <a:normAutofit/>
          </a:bodyPr>
          <a:lstStyle/>
          <a:p>
            <a:pPr marL="0">
              <a:lnSpc>
                <a:spcPct val="80000"/>
              </a:lnSpc>
            </a:pPr>
            <a:r>
              <a:rPr lang="en-US" dirty="0"/>
              <a:t>Invest more in KPI Dashboards</a:t>
            </a:r>
          </a:p>
          <a:p>
            <a:pPr marL="0">
              <a:lnSpc>
                <a:spcPct val="80000"/>
              </a:lnSpc>
            </a:pPr>
            <a:r>
              <a:rPr lang="en-US" dirty="0"/>
              <a:t>Accessibility - IBM should continue developing its Mobile application platform</a:t>
            </a:r>
          </a:p>
          <a:p>
            <a:pPr marL="514350" lvl="1" indent="-342900">
              <a:lnSpc>
                <a:spcPct val="80000"/>
              </a:lnSpc>
              <a:buFont typeface="Courier New" panose="02070309020205020404" pitchFamily="49" charset="0"/>
              <a:buChar char="o"/>
            </a:pPr>
            <a:r>
              <a:rPr lang="en-US" dirty="0"/>
              <a:t>IBM MobileFirst platform  </a:t>
            </a:r>
          </a:p>
        </p:txBody>
      </p:sp>
      <p:sp>
        <p:nvSpPr>
          <p:cNvPr id="4" name="Rectangle 3"/>
          <p:cNvSpPr/>
          <p:nvPr/>
        </p:nvSpPr>
        <p:spPr>
          <a:xfrm>
            <a:off x="1143001" y="1236701"/>
            <a:ext cx="7086600" cy="584775"/>
          </a:xfrm>
          <a:prstGeom prst="rect">
            <a:avLst/>
          </a:prstGeom>
        </p:spPr>
        <p:txBody>
          <a:bodyPr wrap="square">
            <a:spAutoFit/>
          </a:bodyPr>
          <a:lstStyle/>
          <a:p>
            <a:r>
              <a:rPr lang="en-US" sz="3200" dirty="0"/>
              <a:t>Recommendations for IBM (continued):</a:t>
            </a:r>
            <a:endParaRPr lang="en-US" sz="3200" b="1" dirty="0"/>
          </a:p>
        </p:txBody>
      </p:sp>
      <p:pic>
        <p:nvPicPr>
          <p:cNvPr id="5" name="Picture 4"/>
          <p:cNvPicPr>
            <a:picLocks noChangeAspect="1"/>
          </p:cNvPicPr>
          <p:nvPr/>
        </p:nvPicPr>
        <p:blipFill>
          <a:blip r:embed="rId2"/>
          <a:stretch>
            <a:fillRect/>
          </a:stretch>
        </p:blipFill>
        <p:spPr>
          <a:xfrm>
            <a:off x="6629400" y="131172"/>
            <a:ext cx="2233612" cy="944378"/>
          </a:xfrm>
          <a:prstGeom prst="rect">
            <a:avLst/>
          </a:prstGeom>
        </p:spPr>
      </p:pic>
      <p:pic>
        <p:nvPicPr>
          <p:cNvPr id="6" name="Picture 5" descr="Project: Giving a Speech"/>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895600"/>
            <a:ext cx="2369027" cy="2362200"/>
          </a:xfrm>
          <a:prstGeom prst="rect">
            <a:avLst/>
          </a:prstGeom>
        </p:spPr>
      </p:pic>
    </p:spTree>
    <p:extLst>
      <p:ext uri="{BB962C8B-B14F-4D97-AF65-F5344CB8AC3E}">
        <p14:creationId xmlns:p14="http://schemas.microsoft.com/office/powerpoint/2010/main" val="245202590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2133" y="0"/>
            <a:ext cx="7704667" cy="1295400"/>
          </a:xfrm>
        </p:spPr>
        <p:txBody>
          <a:bodyPr>
            <a:normAutofit/>
          </a:bodyPr>
          <a:lstStyle/>
          <a:p>
            <a:r>
              <a:rPr lang="en-US" sz="3200" b="1" dirty="0"/>
              <a:t>Company with highest Total Revenue</a:t>
            </a:r>
            <a:endParaRPr lang="en-US" sz="3200" dirty="0"/>
          </a:p>
        </p:txBody>
      </p:sp>
      <p:pic>
        <p:nvPicPr>
          <p:cNvPr id="4" name="Picture 3"/>
          <p:cNvPicPr>
            <a:picLocks noChangeAspect="1"/>
          </p:cNvPicPr>
          <p:nvPr/>
        </p:nvPicPr>
        <p:blipFill rotWithShape="1">
          <a:blip r:embed="rId2" cstate="print"/>
          <a:srcRect l="1055" t="8518" b="2593"/>
          <a:stretch/>
        </p:blipFill>
        <p:spPr>
          <a:xfrm>
            <a:off x="3345394" y="990601"/>
            <a:ext cx="2978143" cy="761999"/>
          </a:xfrm>
          <a:prstGeom prst="rect">
            <a:avLst/>
          </a:prstGeom>
        </p:spPr>
      </p:pic>
      <p:pic>
        <p:nvPicPr>
          <p:cNvPr id="5" name="Picture 4"/>
          <p:cNvPicPr>
            <a:picLocks noChangeAspect="1"/>
          </p:cNvPicPr>
          <p:nvPr/>
        </p:nvPicPr>
        <p:blipFill>
          <a:blip r:embed="rId3" cstate="print"/>
          <a:stretch>
            <a:fillRect/>
          </a:stretch>
        </p:blipFill>
        <p:spPr>
          <a:xfrm>
            <a:off x="1524000" y="1981200"/>
            <a:ext cx="6096000" cy="3886233"/>
          </a:xfrm>
          <a:prstGeom prst="rect">
            <a:avLst/>
          </a:prstGeom>
        </p:spPr>
      </p:pic>
    </p:spTree>
    <p:extLst>
      <p:ext uri="{BB962C8B-B14F-4D97-AF65-F5344CB8AC3E}">
        <p14:creationId xmlns:p14="http://schemas.microsoft.com/office/powerpoint/2010/main" val="91743596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srcRect l="1055" t="8518" b="2593"/>
          <a:stretch/>
        </p:blipFill>
        <p:spPr>
          <a:xfrm>
            <a:off x="5638800" y="0"/>
            <a:ext cx="3505200" cy="761999"/>
          </a:xfrm>
          <a:prstGeom prst="rect">
            <a:avLst/>
          </a:prstGeom>
        </p:spPr>
      </p:pic>
      <p:sp>
        <p:nvSpPr>
          <p:cNvPr id="6" name="TextBox 5"/>
          <p:cNvSpPr txBox="1"/>
          <p:nvPr/>
        </p:nvSpPr>
        <p:spPr>
          <a:xfrm>
            <a:off x="1219200" y="228600"/>
            <a:ext cx="5410200" cy="523220"/>
          </a:xfrm>
          <a:prstGeom prst="rect">
            <a:avLst/>
          </a:prstGeom>
          <a:noFill/>
        </p:spPr>
        <p:txBody>
          <a:bodyPr wrap="square" rtlCol="0">
            <a:spAutoFit/>
          </a:bodyPr>
          <a:lstStyle/>
          <a:p>
            <a:r>
              <a:rPr lang="en-US" sz="2800" b="1" dirty="0">
                <a:latin typeface="+mj-lt"/>
              </a:rPr>
              <a:t>Competitive Advantages </a:t>
            </a:r>
            <a:endParaRPr lang="en-US" sz="2800" dirty="0">
              <a:latin typeface="+mj-lt"/>
            </a:endParaRPr>
          </a:p>
        </p:txBody>
      </p:sp>
      <p:sp>
        <p:nvSpPr>
          <p:cNvPr id="10" name="TextBox 9"/>
          <p:cNvSpPr txBox="1"/>
          <p:nvPr/>
        </p:nvSpPr>
        <p:spPr>
          <a:xfrm>
            <a:off x="914400" y="2199621"/>
            <a:ext cx="4495800"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t>Low cost structure -&gt; EDLP Every Day Low Prices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One stop shop</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Vendor relationships</a:t>
            </a:r>
          </a:p>
        </p:txBody>
      </p:sp>
      <p:pic>
        <p:nvPicPr>
          <p:cNvPr id="2" name="Picture 1" descr="La Inteligencia Territorial (IT) hace referencia a la aplicación de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6526" y="2209800"/>
            <a:ext cx="2857500" cy="2857500"/>
          </a:xfrm>
          <a:prstGeom prst="rect">
            <a:avLst/>
          </a:prstGeom>
        </p:spPr>
      </p:pic>
    </p:spTree>
    <p:extLst>
      <p:ext uri="{BB962C8B-B14F-4D97-AF65-F5344CB8AC3E}">
        <p14:creationId xmlns:p14="http://schemas.microsoft.com/office/powerpoint/2010/main" val="7893542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 calcmode="lin" valueType="num">
                                      <p:cBhvr additive="base">
                                        <p:cTn id="13" dur="500" fill="hold"/>
                                        <p:tgtEl>
                                          <p:spTgt spid="10">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 calcmode="lin" valueType="num">
                                      <p:cBhvr additive="base">
                                        <p:cTn id="19" dur="500" fill="hold"/>
                                        <p:tgtEl>
                                          <p:spTgt spid="10">
                                            <p:txEl>
                                              <p:pRg st="4" end="4"/>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srcRect l="1055" t="8518" b="2593"/>
          <a:stretch/>
        </p:blipFill>
        <p:spPr>
          <a:xfrm>
            <a:off x="5638800" y="0"/>
            <a:ext cx="3505200" cy="761999"/>
          </a:xfrm>
          <a:prstGeom prst="rect">
            <a:avLst/>
          </a:prstGeom>
        </p:spPr>
      </p:pic>
      <p:sp>
        <p:nvSpPr>
          <p:cNvPr id="6" name="TextBox 5"/>
          <p:cNvSpPr txBox="1"/>
          <p:nvPr/>
        </p:nvSpPr>
        <p:spPr>
          <a:xfrm>
            <a:off x="1219200" y="228600"/>
            <a:ext cx="5410200" cy="523220"/>
          </a:xfrm>
          <a:prstGeom prst="rect">
            <a:avLst/>
          </a:prstGeom>
          <a:noFill/>
        </p:spPr>
        <p:txBody>
          <a:bodyPr wrap="square" rtlCol="0">
            <a:spAutoFit/>
          </a:bodyPr>
          <a:lstStyle/>
          <a:p>
            <a:r>
              <a:rPr lang="en-US" sz="2800" b="1" dirty="0">
                <a:latin typeface="+mj-lt"/>
              </a:rPr>
              <a:t>DSBA Strategy: What?</a:t>
            </a:r>
            <a:endParaRPr lang="en-US" sz="2800" dirty="0">
              <a:latin typeface="+mj-lt"/>
            </a:endParaRPr>
          </a:p>
        </p:txBody>
      </p:sp>
      <p:sp>
        <p:nvSpPr>
          <p:cNvPr id="10" name="TextBox 9"/>
          <p:cNvSpPr txBox="1"/>
          <p:nvPr/>
        </p:nvSpPr>
        <p:spPr>
          <a:xfrm>
            <a:off x="1143000" y="1371600"/>
            <a:ext cx="8001000" cy="4708981"/>
          </a:xfrm>
          <a:prstGeom prst="rect">
            <a:avLst/>
          </a:prstGeom>
          <a:noFill/>
        </p:spPr>
        <p:txBody>
          <a:bodyPr wrap="square" rtlCol="0">
            <a:spAutoFit/>
          </a:bodyPr>
          <a:lstStyle/>
          <a:p>
            <a:pPr marL="342900" indent="-342900">
              <a:buFont typeface="Arial" panose="020B0604020202020204" pitchFamily="34" charset="0"/>
              <a:buChar char="•"/>
            </a:pPr>
            <a:r>
              <a:rPr lang="en-US" sz="2000" dirty="0"/>
              <a:t>260 million customers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11,500 stores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10 active websites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300,000 social mentions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2.2 million associates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Transacts $36 million dollars from 4,300 US stores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2.5 petabytes of unstructured data from 1 million customers every hour</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Analyze close to 100 million keywords</a:t>
            </a:r>
          </a:p>
        </p:txBody>
      </p:sp>
      <p:pic>
        <p:nvPicPr>
          <p:cNvPr id="3" name="Picture 2" descr="strategy"/>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99000" y="1219200"/>
            <a:ext cx="3860800" cy="2895600"/>
          </a:xfrm>
          <a:prstGeom prst="rect">
            <a:avLst/>
          </a:prstGeom>
        </p:spPr>
      </p:pic>
    </p:spTree>
    <p:extLst>
      <p:ext uri="{BB962C8B-B14F-4D97-AF65-F5344CB8AC3E}">
        <p14:creationId xmlns:p14="http://schemas.microsoft.com/office/powerpoint/2010/main" val="32698124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anim calcmode="lin" valueType="num">
                                      <p:cBhvr additive="base">
                                        <p:cTn id="11" dur="500" fill="hold"/>
                                        <p:tgtEl>
                                          <p:spTgt spid="10">
                                            <p:txEl>
                                              <p:pRg st="2" end="2"/>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10">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anim calcmode="lin" valueType="num">
                                      <p:cBhvr additive="base">
                                        <p:cTn id="15" dur="500" fill="hold"/>
                                        <p:tgtEl>
                                          <p:spTgt spid="10">
                                            <p:txEl>
                                              <p:pRg st="4" end="4"/>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0">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6" fill="hold" nodeType="with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anim calcmode="lin" valueType="num">
                                      <p:cBhvr additive="base">
                                        <p:cTn id="19" dur="500" fill="hold"/>
                                        <p:tgtEl>
                                          <p:spTgt spid="10">
                                            <p:txEl>
                                              <p:pRg st="6" end="6"/>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
                                            <p:txEl>
                                              <p:pRg st="6" end="6"/>
                                            </p:txEl>
                                          </p:spTgt>
                                        </p:tgtEl>
                                        <p:attrNameLst>
                                          <p:attrName>ppt_y</p:attrName>
                                        </p:attrNameLst>
                                      </p:cBhvr>
                                      <p:tavLst>
                                        <p:tav tm="0">
                                          <p:val>
                                            <p:strVal val="1+#ppt_h/2"/>
                                          </p:val>
                                        </p:tav>
                                        <p:tav tm="100000">
                                          <p:val>
                                            <p:strVal val="#ppt_y"/>
                                          </p:val>
                                        </p:tav>
                                      </p:tavLst>
                                    </p:anim>
                                  </p:childTnLst>
                                </p:cTn>
                              </p:par>
                              <p:par>
                                <p:cTn id="21" presetID="2" presetClass="entr" presetSubtype="6" fill="hold" nodeType="with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anim calcmode="lin" valueType="num">
                                      <p:cBhvr additive="base">
                                        <p:cTn id="23" dur="500" fill="hold"/>
                                        <p:tgtEl>
                                          <p:spTgt spid="10">
                                            <p:txEl>
                                              <p:pRg st="8" end="8"/>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
                                            <p:txEl>
                                              <p:pRg st="8" end="8"/>
                                            </p:txEl>
                                          </p:spTgt>
                                        </p:tgtEl>
                                        <p:attrNameLst>
                                          <p:attrName>ppt_y</p:attrName>
                                        </p:attrNameLst>
                                      </p:cBhvr>
                                      <p:tavLst>
                                        <p:tav tm="0">
                                          <p:val>
                                            <p:strVal val="1+#ppt_h/2"/>
                                          </p:val>
                                        </p:tav>
                                        <p:tav tm="100000">
                                          <p:val>
                                            <p:strVal val="#ppt_y"/>
                                          </p:val>
                                        </p:tav>
                                      </p:tavLst>
                                    </p:anim>
                                  </p:childTnLst>
                                </p:cTn>
                              </p:par>
                              <p:par>
                                <p:cTn id="25" presetID="2" presetClass="entr" presetSubtype="6" fill="hold" nodeType="withEffect">
                                  <p:stCondLst>
                                    <p:cond delay="0"/>
                                  </p:stCondLst>
                                  <p:childTnLst>
                                    <p:set>
                                      <p:cBhvr>
                                        <p:cTn id="26" dur="1" fill="hold">
                                          <p:stCondLst>
                                            <p:cond delay="0"/>
                                          </p:stCondLst>
                                        </p:cTn>
                                        <p:tgtEl>
                                          <p:spTgt spid="10">
                                            <p:txEl>
                                              <p:pRg st="10" end="10"/>
                                            </p:txEl>
                                          </p:spTgt>
                                        </p:tgtEl>
                                        <p:attrNameLst>
                                          <p:attrName>style.visibility</p:attrName>
                                        </p:attrNameLst>
                                      </p:cBhvr>
                                      <p:to>
                                        <p:strVal val="visible"/>
                                      </p:to>
                                    </p:set>
                                    <p:anim calcmode="lin" valueType="num">
                                      <p:cBhvr additive="base">
                                        <p:cTn id="27" dur="500" fill="hold"/>
                                        <p:tgtEl>
                                          <p:spTgt spid="10">
                                            <p:txEl>
                                              <p:pRg st="10" end="10"/>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0">
                                            <p:txEl>
                                              <p:pRg st="10" end="10"/>
                                            </p:txEl>
                                          </p:spTgt>
                                        </p:tgtEl>
                                        <p:attrNameLst>
                                          <p:attrName>ppt_y</p:attrName>
                                        </p:attrNameLst>
                                      </p:cBhvr>
                                      <p:tavLst>
                                        <p:tav tm="0">
                                          <p:val>
                                            <p:strVal val="1+#ppt_h/2"/>
                                          </p:val>
                                        </p:tav>
                                        <p:tav tm="100000">
                                          <p:val>
                                            <p:strVal val="#ppt_y"/>
                                          </p:val>
                                        </p:tav>
                                      </p:tavLst>
                                    </p:anim>
                                  </p:childTnLst>
                                </p:cTn>
                              </p:par>
                              <p:par>
                                <p:cTn id="29" presetID="2" presetClass="entr" presetSubtype="6" fill="hold" nodeType="withEffect">
                                  <p:stCondLst>
                                    <p:cond delay="0"/>
                                  </p:stCondLst>
                                  <p:childTnLst>
                                    <p:set>
                                      <p:cBhvr>
                                        <p:cTn id="30" dur="1" fill="hold">
                                          <p:stCondLst>
                                            <p:cond delay="0"/>
                                          </p:stCondLst>
                                        </p:cTn>
                                        <p:tgtEl>
                                          <p:spTgt spid="10">
                                            <p:txEl>
                                              <p:pRg st="12" end="12"/>
                                            </p:txEl>
                                          </p:spTgt>
                                        </p:tgtEl>
                                        <p:attrNameLst>
                                          <p:attrName>style.visibility</p:attrName>
                                        </p:attrNameLst>
                                      </p:cBhvr>
                                      <p:to>
                                        <p:strVal val="visible"/>
                                      </p:to>
                                    </p:set>
                                    <p:anim calcmode="lin" valueType="num">
                                      <p:cBhvr additive="base">
                                        <p:cTn id="31" dur="500" fill="hold"/>
                                        <p:tgtEl>
                                          <p:spTgt spid="10">
                                            <p:txEl>
                                              <p:pRg st="12" end="12"/>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0">
                                            <p:txEl>
                                              <p:pRg st="12" end="12"/>
                                            </p:txEl>
                                          </p:spTgt>
                                        </p:tgtEl>
                                        <p:attrNameLst>
                                          <p:attrName>ppt_y</p:attrName>
                                        </p:attrNameLst>
                                      </p:cBhvr>
                                      <p:tavLst>
                                        <p:tav tm="0">
                                          <p:val>
                                            <p:strVal val="1+#ppt_h/2"/>
                                          </p:val>
                                        </p:tav>
                                        <p:tav tm="100000">
                                          <p:val>
                                            <p:strVal val="#ppt_y"/>
                                          </p:val>
                                        </p:tav>
                                      </p:tavLst>
                                    </p:anim>
                                  </p:childTnLst>
                                </p:cTn>
                              </p:par>
                              <p:par>
                                <p:cTn id="33" presetID="2" presetClass="entr" presetSubtype="6" fill="hold" nodeType="withEffect">
                                  <p:stCondLst>
                                    <p:cond delay="0"/>
                                  </p:stCondLst>
                                  <p:childTnLst>
                                    <p:set>
                                      <p:cBhvr>
                                        <p:cTn id="34" dur="1" fill="hold">
                                          <p:stCondLst>
                                            <p:cond delay="0"/>
                                          </p:stCondLst>
                                        </p:cTn>
                                        <p:tgtEl>
                                          <p:spTgt spid="10">
                                            <p:txEl>
                                              <p:pRg st="14" end="14"/>
                                            </p:txEl>
                                          </p:spTgt>
                                        </p:tgtEl>
                                        <p:attrNameLst>
                                          <p:attrName>style.visibility</p:attrName>
                                        </p:attrNameLst>
                                      </p:cBhvr>
                                      <p:to>
                                        <p:strVal val="visible"/>
                                      </p:to>
                                    </p:set>
                                    <p:anim calcmode="lin" valueType="num">
                                      <p:cBhvr additive="base">
                                        <p:cTn id="35" dur="500" fill="hold"/>
                                        <p:tgtEl>
                                          <p:spTgt spid="10">
                                            <p:txEl>
                                              <p:pRg st="14" end="14"/>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10">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srcRect l="1055" t="8518" b="2593"/>
          <a:stretch/>
        </p:blipFill>
        <p:spPr>
          <a:xfrm>
            <a:off x="5638800" y="0"/>
            <a:ext cx="3505200" cy="761999"/>
          </a:xfrm>
          <a:prstGeom prst="rect">
            <a:avLst/>
          </a:prstGeom>
        </p:spPr>
      </p:pic>
      <p:sp>
        <p:nvSpPr>
          <p:cNvPr id="6" name="TextBox 5"/>
          <p:cNvSpPr txBox="1"/>
          <p:nvPr/>
        </p:nvSpPr>
        <p:spPr>
          <a:xfrm>
            <a:off x="838201" y="196576"/>
            <a:ext cx="5029200" cy="523220"/>
          </a:xfrm>
          <a:prstGeom prst="rect">
            <a:avLst/>
          </a:prstGeom>
          <a:noFill/>
        </p:spPr>
        <p:txBody>
          <a:bodyPr wrap="square" rtlCol="0">
            <a:spAutoFit/>
          </a:bodyPr>
          <a:lstStyle/>
          <a:p>
            <a:r>
              <a:rPr lang="en-US" sz="2800" b="1" dirty="0">
                <a:latin typeface="+mj-lt"/>
              </a:rPr>
              <a:t>DSBA Strategy : Where / How ?</a:t>
            </a:r>
          </a:p>
        </p:txBody>
      </p:sp>
      <p:sp>
        <p:nvSpPr>
          <p:cNvPr id="10" name="TextBox 9"/>
          <p:cNvSpPr txBox="1"/>
          <p:nvPr/>
        </p:nvSpPr>
        <p:spPr>
          <a:xfrm>
            <a:off x="990600" y="916372"/>
            <a:ext cx="8001000" cy="5632311"/>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t>Grounded in open source</a:t>
            </a:r>
          </a:p>
          <a:p>
            <a:pPr marL="285750" indent="-285750">
              <a:lnSpc>
                <a:spcPct val="200000"/>
              </a:lnSpc>
              <a:buFont typeface="Arial" panose="020B0604020202020204" pitchFamily="34" charset="0"/>
              <a:buChar char="•"/>
            </a:pPr>
            <a:r>
              <a:rPr lang="en-US" b="1" dirty="0"/>
              <a:t>Hadoop</a:t>
            </a:r>
            <a:r>
              <a:rPr lang="en-US" dirty="0"/>
              <a:t> – 250 nodes in 2012</a:t>
            </a:r>
          </a:p>
          <a:p>
            <a:pPr marL="285750" indent="-285750">
              <a:lnSpc>
                <a:spcPct val="200000"/>
              </a:lnSpc>
              <a:buFont typeface="Arial" panose="020B0604020202020204" pitchFamily="34" charset="0"/>
              <a:buChar char="•"/>
            </a:pPr>
            <a:r>
              <a:rPr lang="en-US" b="1" dirty="0"/>
              <a:t>SAS</a:t>
            </a:r>
            <a:r>
              <a:rPr lang="en-US" dirty="0"/>
              <a:t> – Associate &amp; Customer behavior analytics / Online &amp; In-store</a:t>
            </a:r>
          </a:p>
          <a:p>
            <a:pPr marL="285750" indent="-285750">
              <a:lnSpc>
                <a:spcPct val="200000"/>
              </a:lnSpc>
              <a:buFont typeface="Arial" panose="020B0604020202020204" pitchFamily="34" charset="0"/>
              <a:buChar char="•"/>
            </a:pPr>
            <a:r>
              <a:rPr lang="en-US" b="1" dirty="0"/>
              <a:t>Muppet</a:t>
            </a:r>
            <a:r>
              <a:rPr lang="en-US" dirty="0"/>
              <a:t> –overcome inability of regular Map-Reduce/Hadoop framework</a:t>
            </a:r>
          </a:p>
          <a:p>
            <a:pPr marL="285750" indent="-285750">
              <a:lnSpc>
                <a:spcPct val="200000"/>
              </a:lnSpc>
              <a:buFont typeface="Arial" panose="020B0604020202020204" pitchFamily="34" charset="0"/>
              <a:buChar char="•"/>
            </a:pPr>
            <a:r>
              <a:rPr lang="en-US" b="1" dirty="0"/>
              <a:t>Polaris</a:t>
            </a:r>
            <a:r>
              <a:rPr lang="en-US" dirty="0"/>
              <a:t> – search engine</a:t>
            </a:r>
          </a:p>
          <a:p>
            <a:pPr marL="285750" indent="-285750">
              <a:lnSpc>
                <a:spcPct val="200000"/>
              </a:lnSpc>
              <a:buFont typeface="Arial" panose="020B0604020202020204" pitchFamily="34" charset="0"/>
              <a:buChar char="•"/>
            </a:pPr>
            <a:r>
              <a:rPr lang="en-US" b="1" dirty="0" err="1"/>
              <a:t>Adchemy</a:t>
            </a:r>
            <a:r>
              <a:rPr lang="en-US" dirty="0"/>
              <a:t> – product research for marketing initiatives</a:t>
            </a:r>
          </a:p>
          <a:p>
            <a:pPr marL="285750" indent="-285750">
              <a:lnSpc>
                <a:spcPct val="200000"/>
              </a:lnSpc>
              <a:buFont typeface="Arial" panose="020B0604020202020204" pitchFamily="34" charset="0"/>
              <a:buChar char="•"/>
            </a:pPr>
            <a:r>
              <a:rPr lang="en-US" b="1" dirty="0" err="1"/>
              <a:t>Inkiru</a:t>
            </a:r>
            <a:r>
              <a:rPr lang="en-US" dirty="0"/>
              <a:t> – predictive analytics, business decision engine</a:t>
            </a:r>
          </a:p>
          <a:p>
            <a:pPr marL="285750" indent="-285750">
              <a:lnSpc>
                <a:spcPct val="200000"/>
              </a:lnSpc>
              <a:buFont typeface="Arial" panose="020B0604020202020204" pitchFamily="34" charset="0"/>
              <a:buChar char="•"/>
            </a:pPr>
            <a:r>
              <a:rPr lang="en-US" b="1" dirty="0" err="1"/>
              <a:t>OneRiot</a:t>
            </a:r>
            <a:r>
              <a:rPr lang="en-US" dirty="0"/>
              <a:t> – social media signal analysis and personalization</a:t>
            </a:r>
          </a:p>
          <a:p>
            <a:pPr marL="285750" indent="-285750">
              <a:lnSpc>
                <a:spcPct val="200000"/>
              </a:lnSpc>
              <a:buFont typeface="Arial" panose="020B0604020202020204" pitchFamily="34" charset="0"/>
              <a:buChar char="•"/>
            </a:pPr>
            <a:r>
              <a:rPr lang="en-US" b="1" dirty="0" err="1"/>
              <a:t>Kosmix</a:t>
            </a:r>
            <a:r>
              <a:rPr lang="en-US" dirty="0"/>
              <a:t> – social media content organization and JIT info</a:t>
            </a:r>
          </a:p>
          <a:p>
            <a:pPr marL="285750" indent="-285750">
              <a:lnSpc>
                <a:spcPct val="200000"/>
              </a:lnSpc>
              <a:buFont typeface="Arial" panose="020B0604020202020204" pitchFamily="34" charset="0"/>
              <a:buChar char="•"/>
            </a:pPr>
            <a:r>
              <a:rPr lang="en-US" b="1" dirty="0" err="1"/>
              <a:t>OneOps</a:t>
            </a:r>
            <a:r>
              <a:rPr lang="en-US" dirty="0"/>
              <a:t> – cloud platform to prevent </a:t>
            </a:r>
            <a:r>
              <a:rPr lang="en-US" b="1" dirty="0"/>
              <a:t>Amazon</a:t>
            </a:r>
            <a:r>
              <a:rPr lang="en-US" dirty="0"/>
              <a:t> cloud lock in</a:t>
            </a:r>
          </a:p>
        </p:txBody>
      </p:sp>
    </p:spTree>
    <p:extLst>
      <p:ext uri="{BB962C8B-B14F-4D97-AF65-F5344CB8AC3E}">
        <p14:creationId xmlns:p14="http://schemas.microsoft.com/office/powerpoint/2010/main" val="28920447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srcRect l="1055" t="8518" b="2593"/>
          <a:stretch/>
        </p:blipFill>
        <p:spPr>
          <a:xfrm>
            <a:off x="5638800" y="0"/>
            <a:ext cx="3505200" cy="761999"/>
          </a:xfrm>
          <a:prstGeom prst="rect">
            <a:avLst/>
          </a:prstGeom>
        </p:spPr>
      </p:pic>
      <p:sp>
        <p:nvSpPr>
          <p:cNvPr id="6" name="TextBox 5"/>
          <p:cNvSpPr txBox="1"/>
          <p:nvPr/>
        </p:nvSpPr>
        <p:spPr>
          <a:xfrm>
            <a:off x="1179443" y="238779"/>
            <a:ext cx="4078357" cy="954107"/>
          </a:xfrm>
          <a:prstGeom prst="rect">
            <a:avLst/>
          </a:prstGeom>
          <a:noFill/>
        </p:spPr>
        <p:txBody>
          <a:bodyPr wrap="square" rtlCol="0">
            <a:spAutoFit/>
          </a:bodyPr>
          <a:lstStyle/>
          <a:p>
            <a:r>
              <a:rPr lang="en-US" sz="2800" b="1" dirty="0">
                <a:latin typeface="+mj-lt"/>
              </a:rPr>
              <a:t>DSBA Strategy – Who ?</a:t>
            </a:r>
          </a:p>
          <a:p>
            <a:r>
              <a:rPr lang="en-US" sz="2800" b="1" dirty="0">
                <a:latin typeface="+mj-lt"/>
              </a:rPr>
              <a:t>Talent</a:t>
            </a:r>
          </a:p>
        </p:txBody>
      </p:sp>
      <p:sp>
        <p:nvSpPr>
          <p:cNvPr id="10" name="TextBox 9"/>
          <p:cNvSpPr txBox="1"/>
          <p:nvPr/>
        </p:nvSpPr>
        <p:spPr>
          <a:xfrm>
            <a:off x="1143000" y="1371600"/>
            <a:ext cx="7010400" cy="621709"/>
          </a:xfrm>
          <a:prstGeom prst="rect">
            <a:avLst/>
          </a:prstGeom>
          <a:noFill/>
        </p:spPr>
        <p:txBody>
          <a:bodyPr wrap="square" rtlCol="0">
            <a:spAutoFit/>
          </a:bodyPr>
          <a:lstStyle/>
          <a:p>
            <a:pPr marL="285750" indent="-285750">
              <a:lnSpc>
                <a:spcPct val="200000"/>
              </a:lnSpc>
              <a:buFont typeface="Arial" panose="020B0604020202020204" pitchFamily="34" charset="0"/>
              <a:buChar char="•"/>
            </a:pPr>
            <a:endParaRPr lang="en-US" sz="2000" dirty="0"/>
          </a:p>
        </p:txBody>
      </p:sp>
      <p:sp>
        <p:nvSpPr>
          <p:cNvPr id="5" name="TextBox 4"/>
          <p:cNvSpPr txBox="1"/>
          <p:nvPr/>
        </p:nvSpPr>
        <p:spPr>
          <a:xfrm>
            <a:off x="713936" y="1192886"/>
            <a:ext cx="6172200" cy="5940088"/>
          </a:xfrm>
          <a:prstGeom prst="rect">
            <a:avLst/>
          </a:prstGeom>
          <a:noFill/>
        </p:spPr>
        <p:txBody>
          <a:bodyPr wrap="square" rtlCol="0">
            <a:spAutoFit/>
          </a:bodyPr>
          <a:lstStyle/>
          <a:p>
            <a:r>
              <a:rPr lang="en-US" sz="2000" b="1" dirty="0"/>
              <a:t>@</a:t>
            </a:r>
            <a:r>
              <a:rPr lang="en-US" sz="2000" b="1" dirty="0" err="1"/>
              <a:t>WalmartLabs</a:t>
            </a:r>
            <a:r>
              <a:rPr lang="en-US" sz="2000" dirty="0"/>
              <a:t> – Big Data Team</a:t>
            </a:r>
          </a:p>
          <a:p>
            <a:endParaRPr lang="en-US" sz="2000" dirty="0"/>
          </a:p>
          <a:p>
            <a:r>
              <a:rPr lang="en-US" sz="2000" b="1" dirty="0"/>
              <a:t>Corporate Business Analytics and Intelligence </a:t>
            </a:r>
          </a:p>
          <a:p>
            <a:r>
              <a:rPr lang="en-US" sz="2000" dirty="0"/>
              <a:t>Leadership Team : BENTONVILLE, AR</a:t>
            </a:r>
          </a:p>
          <a:p>
            <a:r>
              <a:rPr lang="en-US" sz="2000" dirty="0"/>
              <a:t>Currently HIRING: </a:t>
            </a:r>
            <a:r>
              <a:rPr lang="en-US" sz="2000" b="1" dirty="0">
                <a:cs typeface="Arial" panose="020B0604020202020204" pitchFamily="34" charset="0"/>
              </a:rPr>
              <a:t>358</a:t>
            </a:r>
            <a:r>
              <a:rPr lang="en-US" sz="2000" dirty="0"/>
              <a:t> results in All locations for Data Scientist</a:t>
            </a:r>
          </a:p>
          <a:p>
            <a:endParaRPr lang="en-US" sz="2000" dirty="0"/>
          </a:p>
          <a:p>
            <a:r>
              <a:rPr lang="en-US" sz="2000" b="1" dirty="0"/>
              <a:t>Analytics Rotation Program</a:t>
            </a:r>
          </a:p>
          <a:p>
            <a:r>
              <a:rPr lang="en-US" sz="2000" dirty="0"/>
              <a:t>Entry-level - Data science associate </a:t>
            </a:r>
          </a:p>
          <a:p>
            <a:r>
              <a:rPr lang="en-US" sz="2000" dirty="0"/>
              <a:t>Senior director level - Enterprise Decision Scientist </a:t>
            </a:r>
          </a:p>
          <a:p>
            <a:r>
              <a:rPr lang="en-US" sz="2000" dirty="0"/>
              <a:t>Guide the overall company direction through statistical analysis</a:t>
            </a:r>
          </a:p>
          <a:p>
            <a:endParaRPr lang="en-US" sz="2000" dirty="0"/>
          </a:p>
          <a:p>
            <a:r>
              <a:rPr lang="en-US" sz="2000" b="1" dirty="0"/>
              <a:t>Programming: </a:t>
            </a:r>
            <a:r>
              <a:rPr lang="en-US" sz="2000" dirty="0"/>
              <a:t>Python or R</a:t>
            </a:r>
          </a:p>
          <a:p>
            <a:endParaRPr lang="en-US" sz="2000" dirty="0"/>
          </a:p>
          <a:p>
            <a:r>
              <a:rPr lang="en-US" sz="2000" dirty="0"/>
              <a:t>Crowdsourced </a:t>
            </a:r>
            <a:r>
              <a:rPr lang="en-US" sz="2000" b="1" dirty="0"/>
              <a:t>analytics competition </a:t>
            </a:r>
            <a:r>
              <a:rPr lang="en-US" sz="2000" dirty="0"/>
              <a:t>platform </a:t>
            </a:r>
            <a:r>
              <a:rPr lang="en-US" sz="2000" dirty="0" err="1"/>
              <a:t>Kaggle</a:t>
            </a:r>
            <a:endParaRPr lang="en-US" sz="2000" dirty="0"/>
          </a:p>
          <a:p>
            <a:endParaRPr lang="en-US" sz="2000" dirty="0"/>
          </a:p>
          <a:p>
            <a:r>
              <a:rPr lang="en-US" sz="2000" b="1" dirty="0"/>
              <a:t>Twitter</a:t>
            </a:r>
            <a:r>
              <a:rPr lang="en-US" sz="2000" dirty="0"/>
              <a:t> #</a:t>
            </a:r>
            <a:r>
              <a:rPr lang="en-US" sz="2000" dirty="0" err="1"/>
              <a:t>lovedata</a:t>
            </a:r>
            <a:r>
              <a:rPr lang="en-US" sz="2000" dirty="0"/>
              <a:t> campaign</a:t>
            </a:r>
          </a:p>
          <a:p>
            <a:endParaRPr lang="en-US" sz="2000" dirty="0"/>
          </a:p>
        </p:txBody>
      </p:sp>
      <p:pic>
        <p:nvPicPr>
          <p:cNvPr id="2" name="Picture 1" descr="Taken from: http://creativeclassromitec9b.wikispaces.com/file/view ..."/>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000" y="1716106"/>
            <a:ext cx="2667000" cy="2667000"/>
          </a:xfrm>
          <a:prstGeom prst="rect">
            <a:avLst/>
          </a:prstGeom>
        </p:spPr>
      </p:pic>
    </p:spTree>
    <p:extLst>
      <p:ext uri="{BB962C8B-B14F-4D97-AF65-F5344CB8AC3E}">
        <p14:creationId xmlns:p14="http://schemas.microsoft.com/office/powerpoint/2010/main" val="181049377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cstate="print"/>
          <a:stretch>
            <a:fillRect/>
          </a:stretch>
        </p:blipFill>
        <p:spPr>
          <a:xfrm>
            <a:off x="982133" y="2133601"/>
            <a:ext cx="7826371" cy="4275856"/>
          </a:xfrm>
          <a:prstGeom prst="rect">
            <a:avLst/>
          </a:prstGeom>
        </p:spPr>
      </p:pic>
      <p:sp>
        <p:nvSpPr>
          <p:cNvPr id="8" name="Rectangle 7"/>
          <p:cNvSpPr/>
          <p:nvPr/>
        </p:nvSpPr>
        <p:spPr>
          <a:xfrm>
            <a:off x="2438400" y="6409457"/>
            <a:ext cx="4267200" cy="400110"/>
          </a:xfrm>
          <a:prstGeom prst="rect">
            <a:avLst/>
          </a:prstGeom>
        </p:spPr>
        <p:txBody>
          <a:bodyPr wrap="square">
            <a:spAutoFit/>
          </a:bodyPr>
          <a:lstStyle/>
          <a:p>
            <a:r>
              <a:rPr lang="en-US" sz="1000" dirty="0"/>
              <a:t>SOURCE: https://www.dezyre.com/article/how-big-data-analysis-helped-increase-walmart-s-sales-turnover/109</a:t>
            </a:r>
          </a:p>
        </p:txBody>
      </p:sp>
      <p:sp>
        <p:nvSpPr>
          <p:cNvPr id="3" name="Title 2"/>
          <p:cNvSpPr>
            <a:spLocks noGrp="1"/>
          </p:cNvSpPr>
          <p:nvPr>
            <p:ph type="title"/>
          </p:nvPr>
        </p:nvSpPr>
        <p:spPr>
          <a:xfrm>
            <a:off x="1103837" y="87292"/>
            <a:ext cx="7704667" cy="632187"/>
          </a:xfrm>
        </p:spPr>
        <p:txBody>
          <a:bodyPr>
            <a:normAutofit fontScale="90000"/>
          </a:bodyPr>
          <a:lstStyle/>
          <a:p>
            <a:r>
              <a:rPr lang="en-US" b="1" dirty="0"/>
              <a:t>Analytical Competitiveness - Walmart</a:t>
            </a:r>
          </a:p>
        </p:txBody>
      </p:sp>
      <p:sp>
        <p:nvSpPr>
          <p:cNvPr id="11" name="Rectangle 10"/>
          <p:cNvSpPr/>
          <p:nvPr/>
        </p:nvSpPr>
        <p:spPr>
          <a:xfrm>
            <a:off x="914400" y="1089389"/>
            <a:ext cx="8083543" cy="1015663"/>
          </a:xfrm>
          <a:prstGeom prst="rect">
            <a:avLst/>
          </a:prstGeom>
        </p:spPr>
        <p:txBody>
          <a:bodyPr wrap="square">
            <a:spAutoFit/>
          </a:bodyPr>
          <a:lstStyle/>
          <a:p>
            <a:pPr marL="342900" indent="-342900">
              <a:buFont typeface="Arial" panose="020B0604020202020204" pitchFamily="34" charset="0"/>
              <a:buChar char="•"/>
            </a:pPr>
            <a:r>
              <a:rPr lang="en-US" sz="2000" dirty="0"/>
              <a:t>Predictive analytics models - sales patterns, profitable stores, logistics</a:t>
            </a:r>
          </a:p>
          <a:p>
            <a:pPr marL="342900" indent="-342900">
              <a:buFont typeface="Arial" panose="020B0604020202020204" pitchFamily="34" charset="0"/>
              <a:buChar char="•"/>
            </a:pPr>
            <a:r>
              <a:rPr lang="en-US" sz="2000" dirty="0"/>
              <a:t>Mobile Analytics – Savings catcher</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135536077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2133" y="0"/>
            <a:ext cx="7704667" cy="1142999"/>
          </a:xfrm>
        </p:spPr>
        <p:txBody>
          <a:bodyPr>
            <a:normAutofit fontScale="90000"/>
          </a:bodyPr>
          <a:lstStyle/>
          <a:p>
            <a:pPr algn="l"/>
            <a:r>
              <a:rPr lang="en-US" b="1" dirty="0"/>
              <a:t>Davenport &amp; Harris </a:t>
            </a:r>
            <a:br>
              <a:rPr lang="en-US" b="1" dirty="0"/>
            </a:br>
            <a:r>
              <a:rPr lang="en-US" b="1" dirty="0"/>
              <a:t>Spectrum – Stage 5</a:t>
            </a:r>
          </a:p>
        </p:txBody>
      </p:sp>
      <p:pic>
        <p:nvPicPr>
          <p:cNvPr id="57" name="Content Placeholder 56"/>
          <p:cNvPicPr>
            <a:picLocks noGrp="1"/>
          </p:cNvPicPr>
          <p:nvPr>
            <p:ph idx="1"/>
          </p:nvPr>
        </p:nvPicPr>
        <p:blipFill>
          <a:blip r:embed="rId2"/>
          <a:stretch>
            <a:fillRect/>
          </a:stretch>
        </p:blipFill>
        <p:spPr>
          <a:xfrm>
            <a:off x="1524000" y="1546595"/>
            <a:ext cx="7315199" cy="4930405"/>
          </a:xfrm>
          <a:prstGeom prst="rect">
            <a:avLst/>
          </a:prstGeom>
        </p:spPr>
      </p:pic>
      <p:sp>
        <p:nvSpPr>
          <p:cNvPr id="4" name="Rectangle 3"/>
          <p:cNvSpPr/>
          <p:nvPr/>
        </p:nvSpPr>
        <p:spPr>
          <a:xfrm>
            <a:off x="1524000" y="5486400"/>
            <a:ext cx="7239000" cy="838199"/>
          </a:xfrm>
          <a:prstGeom prst="rect">
            <a:avLst/>
          </a:prstGeom>
          <a:solidFill>
            <a:schemeClr val="accent1">
              <a:lumMod val="60000"/>
              <a:lumOff val="40000"/>
              <a:alpha val="0"/>
            </a:schemeClr>
          </a:solidFill>
          <a:ln w="76200" cap="sq" cmpd="sng">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8" name="Picture 57"/>
          <p:cNvPicPr>
            <a:picLocks noChangeAspect="1"/>
          </p:cNvPicPr>
          <p:nvPr/>
        </p:nvPicPr>
        <p:blipFill rotWithShape="1">
          <a:blip r:embed="rId3" cstate="print"/>
          <a:srcRect l="1055" t="8518" b="2593"/>
          <a:stretch/>
        </p:blipFill>
        <p:spPr>
          <a:xfrm>
            <a:off x="0" y="5562600"/>
            <a:ext cx="1447801" cy="761999"/>
          </a:xfrm>
          <a:prstGeom prst="rect">
            <a:avLst/>
          </a:prstGeom>
        </p:spPr>
      </p:pic>
      <p:pic>
        <p:nvPicPr>
          <p:cNvPr id="59" name="Picture 58"/>
          <p:cNvPicPr>
            <a:picLocks noChangeAspect="1"/>
          </p:cNvPicPr>
          <p:nvPr/>
        </p:nvPicPr>
        <p:blipFill rotWithShape="1">
          <a:blip r:embed="rId3" cstate="print"/>
          <a:srcRect l="1055" t="8518" b="2593"/>
          <a:stretch/>
        </p:blipFill>
        <p:spPr>
          <a:xfrm>
            <a:off x="6781800" y="25791"/>
            <a:ext cx="2380957" cy="761999"/>
          </a:xfrm>
          <a:prstGeom prst="rect">
            <a:avLst/>
          </a:prstGeom>
        </p:spPr>
      </p:pic>
    </p:spTree>
    <p:extLst>
      <p:ext uri="{BB962C8B-B14F-4D97-AF65-F5344CB8AC3E}">
        <p14:creationId xmlns:p14="http://schemas.microsoft.com/office/powerpoint/2010/main" val="276888177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2133" y="0"/>
            <a:ext cx="7704667" cy="1142999"/>
          </a:xfrm>
        </p:spPr>
        <p:txBody>
          <a:bodyPr>
            <a:normAutofit/>
          </a:bodyPr>
          <a:lstStyle/>
          <a:p>
            <a:pPr algn="l"/>
            <a:r>
              <a:rPr lang="en-US" b="1" dirty="0"/>
              <a:t>Recommendations</a:t>
            </a:r>
          </a:p>
        </p:txBody>
      </p:sp>
      <p:pic>
        <p:nvPicPr>
          <p:cNvPr id="4" name="Picture 3"/>
          <p:cNvPicPr>
            <a:picLocks noChangeAspect="1"/>
          </p:cNvPicPr>
          <p:nvPr/>
        </p:nvPicPr>
        <p:blipFill rotWithShape="1">
          <a:blip r:embed="rId2" cstate="print"/>
          <a:srcRect l="1055" t="8518" b="2593"/>
          <a:stretch/>
        </p:blipFill>
        <p:spPr>
          <a:xfrm>
            <a:off x="6184614" y="25791"/>
            <a:ext cx="2978143" cy="761999"/>
          </a:xfrm>
          <a:prstGeom prst="rect">
            <a:avLst/>
          </a:prstGeom>
        </p:spPr>
      </p:pic>
      <p:sp>
        <p:nvSpPr>
          <p:cNvPr id="6" name="Rectangle 5"/>
          <p:cNvSpPr/>
          <p:nvPr/>
        </p:nvSpPr>
        <p:spPr>
          <a:xfrm>
            <a:off x="1160539" y="1142999"/>
            <a:ext cx="4572000" cy="461665"/>
          </a:xfrm>
          <a:prstGeom prst="rect">
            <a:avLst/>
          </a:prstGeom>
        </p:spPr>
        <p:txBody>
          <a:bodyPr>
            <a:spAutoFit/>
          </a:bodyPr>
          <a:lstStyle/>
          <a:p>
            <a:endParaRPr lang="en-US" sz="2400" dirty="0"/>
          </a:p>
        </p:txBody>
      </p:sp>
      <p:sp>
        <p:nvSpPr>
          <p:cNvPr id="3" name="Content Placeholder 2"/>
          <p:cNvSpPr>
            <a:spLocks noGrp="1"/>
          </p:cNvSpPr>
          <p:nvPr>
            <p:ph idx="1"/>
          </p:nvPr>
        </p:nvSpPr>
        <p:spPr>
          <a:xfrm>
            <a:off x="3048000" y="1142999"/>
            <a:ext cx="6096000" cy="5486401"/>
          </a:xfrm>
        </p:spPr>
        <p:txBody>
          <a:bodyPr>
            <a:noAutofit/>
          </a:bodyPr>
          <a:lstStyle/>
          <a:p>
            <a:pPr marL="0" indent="0">
              <a:buNone/>
            </a:pPr>
            <a:r>
              <a:rPr lang="en-US" dirty="0"/>
              <a:t>Analytics to identify improvements:</a:t>
            </a:r>
          </a:p>
          <a:p>
            <a:r>
              <a:rPr lang="en-US" dirty="0"/>
              <a:t>Quality standards</a:t>
            </a:r>
          </a:p>
          <a:p>
            <a:r>
              <a:rPr lang="en-US" dirty="0"/>
              <a:t>HR practices</a:t>
            </a:r>
          </a:p>
          <a:p>
            <a:r>
              <a:rPr lang="en-US" dirty="0"/>
              <a:t>Improve CSR </a:t>
            </a:r>
          </a:p>
          <a:p>
            <a:pPr marL="0" indent="0">
              <a:buNone/>
            </a:pPr>
            <a:r>
              <a:rPr lang="en-US" dirty="0"/>
              <a:t>Attract and retain in-store/online customers :</a:t>
            </a:r>
          </a:p>
          <a:p>
            <a:r>
              <a:rPr lang="en-US" dirty="0"/>
              <a:t>Subscription/Membership</a:t>
            </a:r>
          </a:p>
          <a:p>
            <a:r>
              <a:rPr lang="en-US" dirty="0"/>
              <a:t>Mobile shopping app</a:t>
            </a:r>
          </a:p>
          <a:p>
            <a:r>
              <a:rPr lang="en-US" dirty="0"/>
              <a:t>Walmart pay</a:t>
            </a:r>
          </a:p>
          <a:p>
            <a:r>
              <a:rPr lang="en-US" dirty="0"/>
              <a:t>Empower customers with Polaris </a:t>
            </a:r>
          </a:p>
          <a:p>
            <a:r>
              <a:rPr lang="en-US" dirty="0"/>
              <a:t>Compete with online retailers</a:t>
            </a:r>
          </a:p>
          <a:p>
            <a:pPr marL="0" indent="0">
              <a:buNone/>
            </a:pPr>
            <a:r>
              <a:rPr lang="en-US" dirty="0"/>
              <a:t>Ecommerce Startup Acquisition strategy</a:t>
            </a:r>
          </a:p>
        </p:txBody>
      </p:sp>
      <p:pic>
        <p:nvPicPr>
          <p:cNvPr id="8" name="Picture 7" descr="Se incrementa la agudeza visual con Yoga Ocular? - Recuperación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850" y="2789866"/>
            <a:ext cx="2167217" cy="2709020"/>
          </a:xfrm>
          <a:prstGeom prst="rect">
            <a:avLst/>
          </a:prstGeom>
        </p:spPr>
      </p:pic>
    </p:spTree>
    <p:extLst>
      <p:ext uri="{BB962C8B-B14F-4D97-AF65-F5344CB8AC3E}">
        <p14:creationId xmlns:p14="http://schemas.microsoft.com/office/powerpoint/2010/main" val="332708985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grpSp>
        <p:nvGrpSpPr>
          <p:cNvPr id="84" name="Shape 84"/>
          <p:cNvGrpSpPr/>
          <p:nvPr/>
        </p:nvGrpSpPr>
        <p:grpSpPr>
          <a:xfrm>
            <a:off x="228600" y="907714"/>
            <a:ext cx="8739049" cy="5797886"/>
            <a:chOff x="0" y="2073"/>
            <a:chExt cx="11652066" cy="6409714"/>
          </a:xfrm>
        </p:grpSpPr>
        <p:sp>
          <p:nvSpPr>
            <p:cNvPr id="85" name="Shape 85"/>
            <p:cNvSpPr/>
            <p:nvPr/>
          </p:nvSpPr>
          <p:spPr>
            <a:xfrm>
              <a:off x="4660826" y="2073"/>
              <a:ext cx="6991240" cy="736748"/>
            </a:xfrm>
            <a:prstGeom prst="rightArrow">
              <a:avLst>
                <a:gd name="adj1" fmla="val 75000"/>
                <a:gd name="adj2" fmla="val 50000"/>
              </a:avLst>
            </a:prstGeom>
            <a:solidFill>
              <a:srgbClr val="FFE8CA">
                <a:alpha val="89803"/>
              </a:srgbClr>
            </a:solidFill>
            <a:ln w="12700" cap="flat" cmpd="sng">
              <a:solidFill>
                <a:srgbClr val="FFE8CA">
                  <a:alpha val="89803"/>
                </a:srgbClr>
              </a:solidFill>
              <a:prstDash val="solid"/>
              <a:miter/>
              <a:headEnd type="none" w="med" len="med"/>
              <a:tailEnd type="none" w="med" len="med"/>
            </a:ln>
          </p:spPr>
          <p:txBody>
            <a:bodyPr lIns="68569" tIns="68569" rIns="68569" bIns="68569" anchor="ctr" anchorCtr="0">
              <a:noAutofit/>
            </a:bodyPr>
            <a:lstStyle/>
            <a:p>
              <a:endParaRPr sz="1600">
                <a:latin typeface="+mj-lt"/>
              </a:endParaRPr>
            </a:p>
          </p:txBody>
        </p:sp>
        <p:sp>
          <p:nvSpPr>
            <p:cNvPr id="86" name="Shape 86"/>
            <p:cNvSpPr txBox="1"/>
            <p:nvPr/>
          </p:nvSpPr>
          <p:spPr>
            <a:xfrm>
              <a:off x="4660826" y="94167"/>
              <a:ext cx="6714961" cy="552560"/>
            </a:xfrm>
            <a:prstGeom prst="rect">
              <a:avLst/>
            </a:prstGeom>
            <a:noFill/>
            <a:ln>
              <a:noFill/>
            </a:ln>
          </p:spPr>
          <p:txBody>
            <a:bodyPr lIns="9525" tIns="9525" rIns="9525" bIns="9525" anchor="t" anchorCtr="0">
              <a:noAutofit/>
            </a:bodyPr>
            <a:lstStyle/>
            <a:p>
              <a:pPr marL="171450" lvl="1" indent="-171450">
                <a:lnSpc>
                  <a:spcPct val="90000"/>
                </a:lnSpc>
                <a:buClr>
                  <a:schemeClr val="dk1"/>
                </a:buClr>
                <a:buSzPct val="100000"/>
                <a:buFont typeface="Calibri"/>
                <a:buChar char="•"/>
              </a:pPr>
              <a:r>
                <a:rPr lang="en-US" sz="1600" dirty="0">
                  <a:latin typeface="+mj-lt"/>
                  <a:ea typeface="Calibri"/>
                  <a:cs typeface="Calibri"/>
                  <a:sym typeface="Calibri"/>
                </a:rPr>
                <a:t>Impacts of social responsibility, patent development and political climate on Fortune 500 company performance</a:t>
              </a:r>
            </a:p>
          </p:txBody>
        </p:sp>
        <p:sp>
          <p:nvSpPr>
            <p:cNvPr id="87" name="Shape 87"/>
            <p:cNvSpPr/>
            <p:nvPr/>
          </p:nvSpPr>
          <p:spPr>
            <a:xfrm>
              <a:off x="0" y="2073"/>
              <a:ext cx="4660827" cy="736748"/>
            </a:xfrm>
            <a:prstGeom prst="roundRect">
              <a:avLst>
                <a:gd name="adj" fmla="val 16667"/>
              </a:avLst>
            </a:prstGeom>
            <a:solidFill>
              <a:schemeClr val="accent4"/>
            </a:solidFill>
            <a:ln w="19050" cap="flat" cmpd="sng">
              <a:solidFill>
                <a:schemeClr val="lt1"/>
              </a:solidFill>
              <a:prstDash val="solid"/>
              <a:miter/>
              <a:headEnd type="none" w="med" len="med"/>
              <a:tailEnd type="none" w="med" len="med"/>
            </a:ln>
          </p:spPr>
          <p:txBody>
            <a:bodyPr lIns="68569" tIns="68569" rIns="68569" bIns="68569" anchor="ctr" anchorCtr="0">
              <a:noAutofit/>
            </a:bodyPr>
            <a:lstStyle/>
            <a:p>
              <a:endParaRPr sz="1600">
                <a:latin typeface="+mj-lt"/>
              </a:endParaRPr>
            </a:p>
          </p:txBody>
        </p:sp>
        <p:sp>
          <p:nvSpPr>
            <p:cNvPr id="88" name="Shape 88"/>
            <p:cNvSpPr txBox="1"/>
            <p:nvPr/>
          </p:nvSpPr>
          <p:spPr>
            <a:xfrm>
              <a:off x="35964" y="38039"/>
              <a:ext cx="4588896" cy="664818"/>
            </a:xfrm>
            <a:prstGeom prst="rect">
              <a:avLst/>
            </a:prstGeom>
            <a:noFill/>
            <a:ln>
              <a:noFill/>
            </a:ln>
          </p:spPr>
          <p:txBody>
            <a:bodyPr lIns="57150" tIns="28575" rIns="57150" bIns="28575" anchor="ctr" anchorCtr="0">
              <a:noAutofit/>
            </a:bodyPr>
            <a:lstStyle/>
            <a:p>
              <a:pPr algn="ctr">
                <a:lnSpc>
                  <a:spcPct val="90000"/>
                </a:lnSpc>
                <a:buSzPct val="25000"/>
              </a:pPr>
              <a:r>
                <a:rPr lang="en-US" sz="1600" b="1" dirty="0">
                  <a:effectLst>
                    <a:outerShdw blurRad="38100" dist="38100" dir="2700000" algn="tl">
                      <a:srgbClr val="000000">
                        <a:alpha val="43137"/>
                      </a:srgbClr>
                    </a:outerShdw>
                  </a:effectLst>
                  <a:latin typeface="+mj-lt"/>
                  <a:ea typeface="Calibri"/>
                  <a:cs typeface="Calibri"/>
                  <a:sym typeface="Calibri"/>
                </a:rPr>
                <a:t>Objective</a:t>
              </a:r>
            </a:p>
          </p:txBody>
        </p:sp>
        <p:sp>
          <p:nvSpPr>
            <p:cNvPr id="89" name="Shape 89"/>
            <p:cNvSpPr/>
            <p:nvPr/>
          </p:nvSpPr>
          <p:spPr>
            <a:xfrm>
              <a:off x="4660826" y="812497"/>
              <a:ext cx="6991240" cy="736748"/>
            </a:xfrm>
            <a:prstGeom prst="rightArrow">
              <a:avLst>
                <a:gd name="adj1" fmla="val 75000"/>
                <a:gd name="adj2" fmla="val 50000"/>
              </a:avLst>
            </a:prstGeom>
            <a:solidFill>
              <a:srgbClr val="F9FBC9">
                <a:alpha val="89803"/>
              </a:srgbClr>
            </a:solidFill>
            <a:ln w="12700" cap="flat" cmpd="sng">
              <a:solidFill>
                <a:srgbClr val="F9FBC9">
                  <a:alpha val="89803"/>
                </a:srgbClr>
              </a:solidFill>
              <a:prstDash val="solid"/>
              <a:miter/>
              <a:headEnd type="none" w="med" len="med"/>
              <a:tailEnd type="none" w="med" len="med"/>
            </a:ln>
          </p:spPr>
          <p:txBody>
            <a:bodyPr lIns="68569" tIns="68569" rIns="68569" bIns="68569" anchor="ctr" anchorCtr="0">
              <a:noAutofit/>
            </a:bodyPr>
            <a:lstStyle/>
            <a:p>
              <a:endParaRPr sz="1600">
                <a:latin typeface="+mj-lt"/>
              </a:endParaRPr>
            </a:p>
          </p:txBody>
        </p:sp>
        <p:sp>
          <p:nvSpPr>
            <p:cNvPr id="90" name="Shape 90"/>
            <p:cNvSpPr txBox="1"/>
            <p:nvPr/>
          </p:nvSpPr>
          <p:spPr>
            <a:xfrm>
              <a:off x="4660826" y="904591"/>
              <a:ext cx="6714961" cy="552560"/>
            </a:xfrm>
            <a:prstGeom prst="rect">
              <a:avLst/>
            </a:prstGeom>
            <a:noFill/>
            <a:ln>
              <a:noFill/>
            </a:ln>
          </p:spPr>
          <p:txBody>
            <a:bodyPr lIns="9525" tIns="9525" rIns="9525" bIns="9525" anchor="t" anchorCtr="0">
              <a:noAutofit/>
            </a:bodyPr>
            <a:lstStyle/>
            <a:p>
              <a:pPr marL="171450" lvl="1" indent="-171450">
                <a:lnSpc>
                  <a:spcPct val="90000"/>
                </a:lnSpc>
                <a:buClr>
                  <a:schemeClr val="dk1"/>
                </a:buClr>
                <a:buSzPct val="100000"/>
                <a:buFont typeface="Calibri"/>
                <a:buChar char="•"/>
              </a:pPr>
              <a:r>
                <a:rPr lang="en-US" sz="1600" dirty="0">
                  <a:latin typeface="+mj-lt"/>
                  <a:ea typeface="Calibri"/>
                  <a:cs typeface="Calibri"/>
                  <a:sym typeface="Calibri"/>
                </a:rPr>
                <a:t>Innovation – Patents, Economy – GDP, Politics – Election Data</a:t>
              </a:r>
            </a:p>
          </p:txBody>
        </p:sp>
        <p:sp>
          <p:nvSpPr>
            <p:cNvPr id="91" name="Shape 91"/>
            <p:cNvSpPr/>
            <p:nvPr/>
          </p:nvSpPr>
          <p:spPr>
            <a:xfrm>
              <a:off x="0" y="812497"/>
              <a:ext cx="4660827" cy="736748"/>
            </a:xfrm>
            <a:prstGeom prst="roundRect">
              <a:avLst>
                <a:gd name="adj" fmla="val 16667"/>
              </a:avLst>
            </a:prstGeom>
            <a:solidFill>
              <a:srgbClr val="CEF608"/>
            </a:solidFill>
            <a:ln w="19050" cap="flat" cmpd="sng">
              <a:solidFill>
                <a:schemeClr val="lt1"/>
              </a:solidFill>
              <a:prstDash val="solid"/>
              <a:miter/>
              <a:headEnd type="none" w="med" len="med"/>
              <a:tailEnd type="none" w="med" len="med"/>
            </a:ln>
          </p:spPr>
          <p:txBody>
            <a:bodyPr lIns="68569" tIns="68569" rIns="68569" bIns="68569" anchor="ctr" anchorCtr="0">
              <a:noAutofit/>
            </a:bodyPr>
            <a:lstStyle/>
            <a:p>
              <a:endParaRPr sz="1600">
                <a:latin typeface="+mj-lt"/>
              </a:endParaRPr>
            </a:p>
          </p:txBody>
        </p:sp>
        <p:sp>
          <p:nvSpPr>
            <p:cNvPr id="92" name="Shape 92"/>
            <p:cNvSpPr txBox="1"/>
            <p:nvPr/>
          </p:nvSpPr>
          <p:spPr>
            <a:xfrm>
              <a:off x="35964" y="848462"/>
              <a:ext cx="4588896" cy="664818"/>
            </a:xfrm>
            <a:prstGeom prst="rect">
              <a:avLst/>
            </a:prstGeom>
            <a:noFill/>
            <a:ln>
              <a:noFill/>
            </a:ln>
          </p:spPr>
          <p:txBody>
            <a:bodyPr lIns="57150" tIns="28575" rIns="57150" bIns="28575" anchor="ctr" anchorCtr="0">
              <a:noAutofit/>
            </a:bodyPr>
            <a:lstStyle/>
            <a:p>
              <a:pPr algn="ctr">
                <a:lnSpc>
                  <a:spcPct val="90000"/>
                </a:lnSpc>
                <a:buSzPct val="25000"/>
              </a:pPr>
              <a:r>
                <a:rPr lang="en-US" sz="1600" b="1" dirty="0">
                  <a:effectLst>
                    <a:outerShdw blurRad="38100" dist="38100" dir="2700000" algn="tl">
                      <a:srgbClr val="000000">
                        <a:alpha val="43137"/>
                      </a:srgbClr>
                    </a:outerShdw>
                  </a:effectLst>
                  <a:latin typeface="+mj-lt"/>
                  <a:ea typeface="Calibri"/>
                  <a:cs typeface="Calibri"/>
                  <a:sym typeface="Calibri"/>
                </a:rPr>
                <a:t>Data</a:t>
              </a:r>
              <a:r>
                <a:rPr lang="en-US" sz="1600" dirty="0">
                  <a:latin typeface="+mj-lt"/>
                  <a:ea typeface="Calibri"/>
                  <a:cs typeface="Calibri"/>
                  <a:sym typeface="Calibri"/>
                </a:rPr>
                <a:t> </a:t>
              </a:r>
              <a:r>
                <a:rPr lang="en-US" sz="1600" b="1" dirty="0">
                  <a:effectLst>
                    <a:outerShdw blurRad="38100" dist="38100" dir="2700000" algn="tl">
                      <a:srgbClr val="000000">
                        <a:alpha val="43137"/>
                      </a:srgbClr>
                    </a:outerShdw>
                  </a:effectLst>
                  <a:latin typeface="+mj-lt"/>
                  <a:ea typeface="Calibri"/>
                  <a:cs typeface="Calibri"/>
                  <a:sym typeface="Calibri"/>
                </a:rPr>
                <a:t>Sourcing</a:t>
              </a:r>
            </a:p>
          </p:txBody>
        </p:sp>
        <p:sp>
          <p:nvSpPr>
            <p:cNvPr id="93" name="Shape 93"/>
            <p:cNvSpPr/>
            <p:nvPr/>
          </p:nvSpPr>
          <p:spPr>
            <a:xfrm>
              <a:off x="4660826" y="1622920"/>
              <a:ext cx="6991240" cy="736748"/>
            </a:xfrm>
            <a:prstGeom prst="rightArrow">
              <a:avLst>
                <a:gd name="adj1" fmla="val 75000"/>
                <a:gd name="adj2" fmla="val 50000"/>
              </a:avLst>
            </a:prstGeom>
            <a:solidFill>
              <a:srgbClr val="E1F9C9">
                <a:alpha val="89803"/>
              </a:srgbClr>
            </a:solidFill>
            <a:ln w="12700" cap="flat" cmpd="sng">
              <a:solidFill>
                <a:srgbClr val="E1F9C9">
                  <a:alpha val="89803"/>
                </a:srgbClr>
              </a:solidFill>
              <a:prstDash val="solid"/>
              <a:miter/>
              <a:headEnd type="none" w="med" len="med"/>
              <a:tailEnd type="none" w="med" len="med"/>
            </a:ln>
          </p:spPr>
          <p:txBody>
            <a:bodyPr lIns="68569" tIns="68569" rIns="68569" bIns="68569" anchor="ctr" anchorCtr="0">
              <a:noAutofit/>
            </a:bodyPr>
            <a:lstStyle/>
            <a:p>
              <a:endParaRPr sz="1600">
                <a:latin typeface="+mj-lt"/>
              </a:endParaRPr>
            </a:p>
          </p:txBody>
        </p:sp>
        <p:sp>
          <p:nvSpPr>
            <p:cNvPr id="94" name="Shape 94"/>
            <p:cNvSpPr txBox="1"/>
            <p:nvPr/>
          </p:nvSpPr>
          <p:spPr>
            <a:xfrm>
              <a:off x="4660826" y="1715015"/>
              <a:ext cx="6714961" cy="552560"/>
            </a:xfrm>
            <a:prstGeom prst="rect">
              <a:avLst/>
            </a:prstGeom>
            <a:noFill/>
            <a:ln>
              <a:noFill/>
            </a:ln>
          </p:spPr>
          <p:txBody>
            <a:bodyPr lIns="9525" tIns="9525" rIns="9525" bIns="9525" anchor="t" anchorCtr="0">
              <a:noAutofit/>
            </a:bodyPr>
            <a:lstStyle/>
            <a:p>
              <a:pPr marL="171450" lvl="1" indent="-171450">
                <a:lnSpc>
                  <a:spcPct val="90000"/>
                </a:lnSpc>
                <a:buClr>
                  <a:schemeClr val="dk1"/>
                </a:buClr>
                <a:buSzPct val="100000"/>
                <a:buFont typeface="Calibri"/>
                <a:buChar char="•"/>
              </a:pPr>
              <a:r>
                <a:rPr lang="en-US" sz="1600">
                  <a:latin typeface="+mj-lt"/>
                  <a:ea typeface="Calibri"/>
                  <a:cs typeface="Calibri"/>
                  <a:sym typeface="Calibri"/>
                </a:rPr>
                <a:t>Structured - Excel / MS Access</a:t>
              </a:r>
            </a:p>
            <a:p>
              <a:pPr marL="171450" lvl="1" indent="-171450">
                <a:lnSpc>
                  <a:spcPct val="90000"/>
                </a:lnSpc>
                <a:spcBef>
                  <a:spcPts val="225"/>
                </a:spcBef>
                <a:buClr>
                  <a:schemeClr val="dk1"/>
                </a:buClr>
                <a:buSzPct val="100000"/>
                <a:buFont typeface="Calibri"/>
                <a:buChar char="•"/>
              </a:pPr>
              <a:r>
                <a:rPr lang="en-US" sz="1600">
                  <a:latin typeface="+mj-lt"/>
                  <a:ea typeface="Calibri"/>
                  <a:cs typeface="Calibri"/>
                  <a:sym typeface="Calibri"/>
                </a:rPr>
                <a:t>Semi-structured – File System</a:t>
              </a:r>
            </a:p>
          </p:txBody>
        </p:sp>
        <p:sp>
          <p:nvSpPr>
            <p:cNvPr id="95" name="Shape 95"/>
            <p:cNvSpPr/>
            <p:nvPr/>
          </p:nvSpPr>
          <p:spPr>
            <a:xfrm>
              <a:off x="0" y="1622920"/>
              <a:ext cx="4660827" cy="736748"/>
            </a:xfrm>
            <a:prstGeom prst="roundRect">
              <a:avLst>
                <a:gd name="adj" fmla="val 16667"/>
              </a:avLst>
            </a:prstGeom>
            <a:solidFill>
              <a:srgbClr val="6EEE12"/>
            </a:solidFill>
            <a:ln w="19050" cap="flat" cmpd="sng">
              <a:solidFill>
                <a:schemeClr val="lt1"/>
              </a:solidFill>
              <a:prstDash val="solid"/>
              <a:miter/>
              <a:headEnd type="none" w="med" len="med"/>
              <a:tailEnd type="none" w="med" len="med"/>
            </a:ln>
          </p:spPr>
          <p:txBody>
            <a:bodyPr lIns="68569" tIns="68569" rIns="68569" bIns="68569" anchor="ctr" anchorCtr="0">
              <a:noAutofit/>
            </a:bodyPr>
            <a:lstStyle/>
            <a:p>
              <a:endParaRPr sz="1600">
                <a:latin typeface="+mj-lt"/>
              </a:endParaRPr>
            </a:p>
          </p:txBody>
        </p:sp>
        <p:sp>
          <p:nvSpPr>
            <p:cNvPr id="96" name="Shape 96"/>
            <p:cNvSpPr txBox="1"/>
            <p:nvPr/>
          </p:nvSpPr>
          <p:spPr>
            <a:xfrm>
              <a:off x="35964" y="1658885"/>
              <a:ext cx="4588896" cy="664818"/>
            </a:xfrm>
            <a:prstGeom prst="rect">
              <a:avLst/>
            </a:prstGeom>
            <a:noFill/>
            <a:ln>
              <a:noFill/>
            </a:ln>
          </p:spPr>
          <p:txBody>
            <a:bodyPr lIns="57150" tIns="28575" rIns="57150" bIns="28575" anchor="ctr" anchorCtr="0">
              <a:noAutofit/>
            </a:bodyPr>
            <a:lstStyle/>
            <a:p>
              <a:pPr algn="ctr">
                <a:lnSpc>
                  <a:spcPct val="90000"/>
                </a:lnSpc>
                <a:buSzPct val="25000"/>
              </a:pPr>
              <a:r>
                <a:rPr lang="en-US" sz="1600" b="1" dirty="0">
                  <a:effectLst>
                    <a:outerShdw blurRad="38100" dist="38100" dir="2700000" algn="tl">
                      <a:srgbClr val="000000">
                        <a:alpha val="43137"/>
                      </a:srgbClr>
                    </a:outerShdw>
                  </a:effectLst>
                  <a:latin typeface="+mj-lt"/>
                  <a:ea typeface="Calibri"/>
                  <a:cs typeface="Calibri"/>
                  <a:sym typeface="Calibri"/>
                </a:rPr>
                <a:t>Data Staging</a:t>
              </a:r>
            </a:p>
          </p:txBody>
        </p:sp>
        <p:sp>
          <p:nvSpPr>
            <p:cNvPr id="97" name="Shape 97"/>
            <p:cNvSpPr/>
            <p:nvPr/>
          </p:nvSpPr>
          <p:spPr>
            <a:xfrm>
              <a:off x="4660826" y="2433344"/>
              <a:ext cx="6991240" cy="736748"/>
            </a:xfrm>
            <a:prstGeom prst="rightArrow">
              <a:avLst>
                <a:gd name="adj1" fmla="val 75000"/>
                <a:gd name="adj2" fmla="val 50000"/>
              </a:avLst>
            </a:prstGeom>
            <a:solidFill>
              <a:srgbClr val="CCF7C9">
                <a:alpha val="89803"/>
              </a:srgbClr>
            </a:solidFill>
            <a:ln w="12700" cap="flat" cmpd="sng">
              <a:solidFill>
                <a:srgbClr val="CCF7C9">
                  <a:alpha val="89803"/>
                </a:srgbClr>
              </a:solidFill>
              <a:prstDash val="solid"/>
              <a:miter/>
              <a:headEnd type="none" w="med" len="med"/>
              <a:tailEnd type="none" w="med" len="med"/>
            </a:ln>
          </p:spPr>
          <p:txBody>
            <a:bodyPr lIns="68569" tIns="68569" rIns="68569" bIns="68569" anchor="ctr" anchorCtr="0">
              <a:noAutofit/>
            </a:bodyPr>
            <a:lstStyle/>
            <a:p>
              <a:endParaRPr sz="1600">
                <a:latin typeface="+mj-lt"/>
              </a:endParaRPr>
            </a:p>
          </p:txBody>
        </p:sp>
        <p:sp>
          <p:nvSpPr>
            <p:cNvPr id="98" name="Shape 98"/>
            <p:cNvSpPr txBox="1"/>
            <p:nvPr/>
          </p:nvSpPr>
          <p:spPr>
            <a:xfrm>
              <a:off x="4660826" y="2525439"/>
              <a:ext cx="6714961" cy="552560"/>
            </a:xfrm>
            <a:prstGeom prst="rect">
              <a:avLst/>
            </a:prstGeom>
            <a:noFill/>
            <a:ln>
              <a:noFill/>
            </a:ln>
          </p:spPr>
          <p:txBody>
            <a:bodyPr lIns="9525" tIns="9525" rIns="9525" bIns="9525" anchor="t" anchorCtr="0">
              <a:noAutofit/>
            </a:bodyPr>
            <a:lstStyle/>
            <a:p>
              <a:pPr marL="171450" lvl="1" indent="-171450">
                <a:lnSpc>
                  <a:spcPct val="90000"/>
                </a:lnSpc>
                <a:buClr>
                  <a:schemeClr val="dk1"/>
                </a:buClr>
                <a:buSzPct val="100000"/>
                <a:buFont typeface="Calibri"/>
                <a:buChar char="•"/>
              </a:pPr>
              <a:r>
                <a:rPr lang="en-US" sz="1600" dirty="0">
                  <a:latin typeface="+mj-lt"/>
                  <a:ea typeface="Calibri"/>
                  <a:cs typeface="Calibri"/>
                  <a:sym typeface="Calibri"/>
                </a:rPr>
                <a:t>Tokenization &amp; Stemming, Stop Words Removal – Patent Abstract &amp; Titles, Missing Data – Omission/Imputation</a:t>
              </a:r>
            </a:p>
          </p:txBody>
        </p:sp>
        <p:sp>
          <p:nvSpPr>
            <p:cNvPr id="99" name="Shape 99"/>
            <p:cNvSpPr/>
            <p:nvPr/>
          </p:nvSpPr>
          <p:spPr>
            <a:xfrm>
              <a:off x="0" y="2433344"/>
              <a:ext cx="4660827" cy="736748"/>
            </a:xfrm>
            <a:prstGeom prst="roundRect">
              <a:avLst>
                <a:gd name="adj" fmla="val 16667"/>
              </a:avLst>
            </a:prstGeom>
            <a:solidFill>
              <a:srgbClr val="1DE51C"/>
            </a:solidFill>
            <a:ln w="19050" cap="flat" cmpd="sng">
              <a:solidFill>
                <a:schemeClr val="lt1"/>
              </a:solidFill>
              <a:prstDash val="solid"/>
              <a:miter/>
              <a:headEnd type="none" w="med" len="med"/>
              <a:tailEnd type="none" w="med" len="med"/>
            </a:ln>
          </p:spPr>
          <p:txBody>
            <a:bodyPr lIns="68569" tIns="68569" rIns="68569" bIns="68569" anchor="ctr" anchorCtr="0">
              <a:noAutofit/>
            </a:bodyPr>
            <a:lstStyle/>
            <a:p>
              <a:endParaRPr sz="1600">
                <a:latin typeface="+mj-lt"/>
              </a:endParaRPr>
            </a:p>
          </p:txBody>
        </p:sp>
        <p:sp>
          <p:nvSpPr>
            <p:cNvPr id="100" name="Shape 100"/>
            <p:cNvSpPr txBox="1"/>
            <p:nvPr/>
          </p:nvSpPr>
          <p:spPr>
            <a:xfrm>
              <a:off x="35964" y="2469309"/>
              <a:ext cx="4588896" cy="664818"/>
            </a:xfrm>
            <a:prstGeom prst="rect">
              <a:avLst/>
            </a:prstGeom>
            <a:noFill/>
            <a:ln>
              <a:noFill/>
            </a:ln>
          </p:spPr>
          <p:txBody>
            <a:bodyPr lIns="57150" tIns="28575" rIns="57150" bIns="28575" anchor="ctr" anchorCtr="0">
              <a:noAutofit/>
            </a:bodyPr>
            <a:lstStyle/>
            <a:p>
              <a:pPr algn="ctr">
                <a:lnSpc>
                  <a:spcPct val="90000"/>
                </a:lnSpc>
                <a:buSzPct val="25000"/>
              </a:pPr>
              <a:r>
                <a:rPr lang="en-US" sz="1600" b="1" dirty="0">
                  <a:effectLst>
                    <a:outerShdw blurRad="38100" dist="38100" dir="2700000" algn="tl">
                      <a:srgbClr val="000000">
                        <a:alpha val="43137"/>
                      </a:srgbClr>
                    </a:outerShdw>
                  </a:effectLst>
                  <a:latin typeface="+mj-lt"/>
                  <a:ea typeface="Calibri"/>
                  <a:cs typeface="Calibri"/>
                  <a:sym typeface="Calibri"/>
                </a:rPr>
                <a:t>Data Preparation</a:t>
              </a:r>
            </a:p>
          </p:txBody>
        </p:sp>
        <p:sp>
          <p:nvSpPr>
            <p:cNvPr id="101" name="Shape 101"/>
            <p:cNvSpPr/>
            <p:nvPr/>
          </p:nvSpPr>
          <p:spPr>
            <a:xfrm>
              <a:off x="4660826" y="3243767"/>
              <a:ext cx="6991240" cy="736748"/>
            </a:xfrm>
            <a:prstGeom prst="rightArrow">
              <a:avLst>
                <a:gd name="adj1" fmla="val 75000"/>
                <a:gd name="adj2" fmla="val 50000"/>
              </a:avLst>
            </a:prstGeom>
            <a:solidFill>
              <a:srgbClr val="CAF3DA">
                <a:alpha val="89803"/>
              </a:srgbClr>
            </a:solidFill>
            <a:ln w="12700" cap="flat" cmpd="sng">
              <a:solidFill>
                <a:srgbClr val="CAF3DA">
                  <a:alpha val="89803"/>
                </a:srgbClr>
              </a:solidFill>
              <a:prstDash val="solid"/>
              <a:miter/>
              <a:headEnd type="none" w="med" len="med"/>
              <a:tailEnd type="none" w="med" len="med"/>
            </a:ln>
          </p:spPr>
          <p:txBody>
            <a:bodyPr lIns="68569" tIns="68569" rIns="68569" bIns="68569" anchor="ctr" anchorCtr="0">
              <a:noAutofit/>
            </a:bodyPr>
            <a:lstStyle/>
            <a:p>
              <a:endParaRPr sz="1600">
                <a:latin typeface="+mj-lt"/>
              </a:endParaRPr>
            </a:p>
          </p:txBody>
        </p:sp>
        <p:sp>
          <p:nvSpPr>
            <p:cNvPr id="102" name="Shape 102"/>
            <p:cNvSpPr txBox="1"/>
            <p:nvPr/>
          </p:nvSpPr>
          <p:spPr>
            <a:xfrm>
              <a:off x="4660826" y="3335862"/>
              <a:ext cx="6714961" cy="552560"/>
            </a:xfrm>
            <a:prstGeom prst="rect">
              <a:avLst/>
            </a:prstGeom>
            <a:noFill/>
            <a:ln>
              <a:noFill/>
            </a:ln>
          </p:spPr>
          <p:txBody>
            <a:bodyPr lIns="9525" tIns="9525" rIns="9525" bIns="9525" anchor="t" anchorCtr="0">
              <a:noAutofit/>
            </a:bodyPr>
            <a:lstStyle/>
            <a:p>
              <a:pPr marL="171450" lvl="1" indent="-171450">
                <a:lnSpc>
                  <a:spcPct val="90000"/>
                </a:lnSpc>
                <a:buClr>
                  <a:schemeClr val="dk1"/>
                </a:buClr>
                <a:buSzPct val="100000"/>
                <a:buFont typeface="Calibri"/>
                <a:buChar char="•"/>
              </a:pPr>
              <a:r>
                <a:rPr lang="en-US" sz="1600" dirty="0">
                  <a:latin typeface="+mj-lt"/>
                  <a:ea typeface="Calibri"/>
                  <a:cs typeface="Calibri"/>
                  <a:sym typeface="Calibri"/>
                </a:rPr>
                <a:t>Patents – MapReduce, Word Cloud, Topic Modeling – Mallet</a:t>
              </a:r>
            </a:p>
          </p:txBody>
        </p:sp>
        <p:sp>
          <p:nvSpPr>
            <p:cNvPr id="103" name="Shape 103"/>
            <p:cNvSpPr/>
            <p:nvPr/>
          </p:nvSpPr>
          <p:spPr>
            <a:xfrm>
              <a:off x="0" y="3243767"/>
              <a:ext cx="4660827" cy="736748"/>
            </a:xfrm>
            <a:prstGeom prst="roundRect">
              <a:avLst>
                <a:gd name="adj" fmla="val 16667"/>
              </a:avLst>
            </a:prstGeom>
            <a:solidFill>
              <a:srgbClr val="25DD6E"/>
            </a:solidFill>
            <a:ln w="19050" cap="flat" cmpd="sng">
              <a:solidFill>
                <a:schemeClr val="lt1"/>
              </a:solidFill>
              <a:prstDash val="solid"/>
              <a:miter/>
              <a:headEnd type="none" w="med" len="med"/>
              <a:tailEnd type="none" w="med" len="med"/>
            </a:ln>
          </p:spPr>
          <p:txBody>
            <a:bodyPr lIns="68569" tIns="68569" rIns="68569" bIns="68569" anchor="ctr" anchorCtr="0">
              <a:noAutofit/>
            </a:bodyPr>
            <a:lstStyle/>
            <a:p>
              <a:endParaRPr sz="1600">
                <a:latin typeface="+mj-lt"/>
              </a:endParaRPr>
            </a:p>
          </p:txBody>
        </p:sp>
        <p:sp>
          <p:nvSpPr>
            <p:cNvPr id="104" name="Shape 104"/>
            <p:cNvSpPr txBox="1"/>
            <p:nvPr/>
          </p:nvSpPr>
          <p:spPr>
            <a:xfrm>
              <a:off x="35964" y="3279731"/>
              <a:ext cx="4588896" cy="664819"/>
            </a:xfrm>
            <a:prstGeom prst="rect">
              <a:avLst/>
            </a:prstGeom>
            <a:noFill/>
            <a:ln>
              <a:noFill/>
            </a:ln>
          </p:spPr>
          <p:txBody>
            <a:bodyPr lIns="57150" tIns="28575" rIns="57150" bIns="28575" anchor="ctr" anchorCtr="0">
              <a:noAutofit/>
            </a:bodyPr>
            <a:lstStyle/>
            <a:p>
              <a:pPr algn="ctr">
                <a:lnSpc>
                  <a:spcPct val="90000"/>
                </a:lnSpc>
                <a:buSzPct val="25000"/>
              </a:pPr>
              <a:r>
                <a:rPr lang="en-US" sz="1600" b="1" dirty="0">
                  <a:effectLst>
                    <a:outerShdw blurRad="38100" dist="38100" dir="2700000" algn="tl">
                      <a:srgbClr val="000000">
                        <a:alpha val="43137"/>
                      </a:srgbClr>
                    </a:outerShdw>
                  </a:effectLst>
                  <a:latin typeface="+mj-lt"/>
                  <a:ea typeface="Calibri"/>
                  <a:cs typeface="Calibri"/>
                  <a:sym typeface="Calibri"/>
                </a:rPr>
                <a:t>Data Mining</a:t>
              </a:r>
            </a:p>
          </p:txBody>
        </p:sp>
        <p:sp>
          <p:nvSpPr>
            <p:cNvPr id="105" name="Shape 105"/>
            <p:cNvSpPr/>
            <p:nvPr/>
          </p:nvSpPr>
          <p:spPr>
            <a:xfrm>
              <a:off x="4660826" y="4054192"/>
              <a:ext cx="6991240" cy="736748"/>
            </a:xfrm>
            <a:prstGeom prst="rightArrow">
              <a:avLst>
                <a:gd name="adj1" fmla="val 75000"/>
                <a:gd name="adj2" fmla="val 50000"/>
              </a:avLst>
            </a:prstGeom>
            <a:solidFill>
              <a:srgbClr val="CBF0E9">
                <a:alpha val="89803"/>
              </a:srgbClr>
            </a:solidFill>
            <a:ln w="12700" cap="flat" cmpd="sng">
              <a:solidFill>
                <a:srgbClr val="CBF0E9">
                  <a:alpha val="89803"/>
                </a:srgbClr>
              </a:solidFill>
              <a:prstDash val="solid"/>
              <a:miter/>
              <a:headEnd type="none" w="med" len="med"/>
              <a:tailEnd type="none" w="med" len="med"/>
            </a:ln>
          </p:spPr>
          <p:txBody>
            <a:bodyPr lIns="68569" tIns="68569" rIns="68569" bIns="68569" anchor="ctr" anchorCtr="0">
              <a:noAutofit/>
            </a:bodyPr>
            <a:lstStyle/>
            <a:p>
              <a:endParaRPr sz="1600">
                <a:latin typeface="+mj-lt"/>
              </a:endParaRPr>
            </a:p>
          </p:txBody>
        </p:sp>
        <p:sp>
          <p:nvSpPr>
            <p:cNvPr id="106" name="Shape 106"/>
            <p:cNvSpPr txBox="1"/>
            <p:nvPr/>
          </p:nvSpPr>
          <p:spPr>
            <a:xfrm>
              <a:off x="4660826" y="4146285"/>
              <a:ext cx="6714961" cy="552560"/>
            </a:xfrm>
            <a:prstGeom prst="rect">
              <a:avLst/>
            </a:prstGeom>
            <a:noFill/>
            <a:ln>
              <a:noFill/>
            </a:ln>
          </p:spPr>
          <p:txBody>
            <a:bodyPr lIns="9525" tIns="9525" rIns="9525" bIns="9525" anchor="t" anchorCtr="0">
              <a:noAutofit/>
            </a:bodyPr>
            <a:lstStyle/>
            <a:p>
              <a:pPr marL="171450" lvl="1" indent="-171450">
                <a:lnSpc>
                  <a:spcPct val="90000"/>
                </a:lnSpc>
                <a:buClr>
                  <a:schemeClr val="dk1"/>
                </a:buClr>
                <a:buSzPct val="100000"/>
                <a:buFont typeface="Calibri"/>
                <a:buChar char="•"/>
              </a:pPr>
              <a:r>
                <a:rPr lang="en-US" sz="1600" dirty="0">
                  <a:latin typeface="+mj-lt"/>
                  <a:ea typeface="Calibri"/>
                  <a:cs typeface="Calibri"/>
                  <a:sym typeface="Calibri"/>
                </a:rPr>
                <a:t>Testing - Recall</a:t>
              </a:r>
            </a:p>
            <a:p>
              <a:pPr marL="171450" lvl="1" indent="-171450">
                <a:lnSpc>
                  <a:spcPct val="90000"/>
                </a:lnSpc>
                <a:spcBef>
                  <a:spcPts val="225"/>
                </a:spcBef>
                <a:buClr>
                  <a:schemeClr val="dk1"/>
                </a:buClr>
                <a:buSzPct val="100000"/>
                <a:buFont typeface="Calibri"/>
                <a:buChar char="•"/>
              </a:pPr>
              <a:r>
                <a:rPr lang="en-US" sz="1600" dirty="0">
                  <a:latin typeface="+mj-lt"/>
                  <a:ea typeface="Calibri"/>
                  <a:cs typeface="Calibri"/>
                  <a:sym typeface="Calibri"/>
                </a:rPr>
                <a:t>Descriptive Measures - R Studio</a:t>
              </a:r>
            </a:p>
          </p:txBody>
        </p:sp>
        <p:sp>
          <p:nvSpPr>
            <p:cNvPr id="107" name="Shape 107"/>
            <p:cNvSpPr/>
            <p:nvPr/>
          </p:nvSpPr>
          <p:spPr>
            <a:xfrm>
              <a:off x="0" y="4054192"/>
              <a:ext cx="4660827" cy="736748"/>
            </a:xfrm>
            <a:prstGeom prst="roundRect">
              <a:avLst>
                <a:gd name="adj" fmla="val 16667"/>
              </a:avLst>
            </a:prstGeom>
            <a:solidFill>
              <a:srgbClr val="2FD4B5"/>
            </a:solidFill>
            <a:ln w="19050" cap="flat" cmpd="sng">
              <a:solidFill>
                <a:schemeClr val="lt1"/>
              </a:solidFill>
              <a:prstDash val="solid"/>
              <a:miter/>
              <a:headEnd type="none" w="med" len="med"/>
              <a:tailEnd type="none" w="med" len="med"/>
            </a:ln>
          </p:spPr>
          <p:txBody>
            <a:bodyPr lIns="68569" tIns="68569" rIns="68569" bIns="68569" anchor="ctr" anchorCtr="0">
              <a:noAutofit/>
            </a:bodyPr>
            <a:lstStyle/>
            <a:p>
              <a:endParaRPr sz="1600">
                <a:latin typeface="+mj-lt"/>
              </a:endParaRPr>
            </a:p>
          </p:txBody>
        </p:sp>
        <p:sp>
          <p:nvSpPr>
            <p:cNvPr id="108" name="Shape 108"/>
            <p:cNvSpPr txBox="1"/>
            <p:nvPr/>
          </p:nvSpPr>
          <p:spPr>
            <a:xfrm>
              <a:off x="35964" y="4090157"/>
              <a:ext cx="4588896" cy="664818"/>
            </a:xfrm>
            <a:prstGeom prst="rect">
              <a:avLst/>
            </a:prstGeom>
            <a:noFill/>
            <a:ln>
              <a:noFill/>
            </a:ln>
          </p:spPr>
          <p:txBody>
            <a:bodyPr lIns="57150" tIns="28575" rIns="57150" bIns="28575" anchor="ctr" anchorCtr="0">
              <a:noAutofit/>
            </a:bodyPr>
            <a:lstStyle/>
            <a:p>
              <a:pPr algn="ctr">
                <a:lnSpc>
                  <a:spcPct val="90000"/>
                </a:lnSpc>
                <a:buSzPct val="25000"/>
              </a:pPr>
              <a:r>
                <a:rPr lang="en-US" sz="1600" b="1" dirty="0">
                  <a:effectLst>
                    <a:outerShdw blurRad="38100" dist="38100" dir="2700000" algn="tl">
                      <a:srgbClr val="000000">
                        <a:alpha val="43137"/>
                      </a:srgbClr>
                    </a:outerShdw>
                  </a:effectLst>
                  <a:latin typeface="+mj-lt"/>
                  <a:ea typeface="Calibri"/>
                  <a:cs typeface="Calibri"/>
                  <a:sym typeface="Calibri"/>
                </a:rPr>
                <a:t>Measures</a:t>
              </a:r>
            </a:p>
          </p:txBody>
        </p:sp>
        <p:sp>
          <p:nvSpPr>
            <p:cNvPr id="109" name="Shape 109"/>
            <p:cNvSpPr/>
            <p:nvPr/>
          </p:nvSpPr>
          <p:spPr>
            <a:xfrm>
              <a:off x="4660826" y="4864616"/>
              <a:ext cx="6991240" cy="736748"/>
            </a:xfrm>
            <a:prstGeom prst="rightArrow">
              <a:avLst>
                <a:gd name="adj1" fmla="val 75000"/>
                <a:gd name="adj2" fmla="val 50000"/>
              </a:avLst>
            </a:prstGeom>
            <a:solidFill>
              <a:srgbClr val="CBE2ED">
                <a:alpha val="89803"/>
              </a:srgbClr>
            </a:solidFill>
            <a:ln w="12700" cap="flat" cmpd="sng">
              <a:solidFill>
                <a:srgbClr val="CBE2ED">
                  <a:alpha val="89803"/>
                </a:srgbClr>
              </a:solidFill>
              <a:prstDash val="solid"/>
              <a:miter/>
              <a:headEnd type="none" w="med" len="med"/>
              <a:tailEnd type="none" w="med" len="med"/>
            </a:ln>
          </p:spPr>
          <p:txBody>
            <a:bodyPr lIns="68569" tIns="68569" rIns="68569" bIns="68569" anchor="ctr" anchorCtr="0">
              <a:noAutofit/>
            </a:bodyPr>
            <a:lstStyle/>
            <a:p>
              <a:endParaRPr sz="1600">
                <a:latin typeface="+mj-lt"/>
              </a:endParaRPr>
            </a:p>
          </p:txBody>
        </p:sp>
        <p:sp>
          <p:nvSpPr>
            <p:cNvPr id="110" name="Shape 110"/>
            <p:cNvSpPr txBox="1"/>
            <p:nvPr/>
          </p:nvSpPr>
          <p:spPr>
            <a:xfrm>
              <a:off x="4660826" y="4956710"/>
              <a:ext cx="6714961" cy="552560"/>
            </a:xfrm>
            <a:prstGeom prst="rect">
              <a:avLst/>
            </a:prstGeom>
            <a:noFill/>
            <a:ln>
              <a:noFill/>
            </a:ln>
          </p:spPr>
          <p:txBody>
            <a:bodyPr lIns="9525" tIns="9525" rIns="9525" bIns="9525" anchor="t" anchorCtr="0">
              <a:noAutofit/>
            </a:bodyPr>
            <a:lstStyle/>
            <a:p>
              <a:pPr marL="171450" lvl="1" indent="-171450">
                <a:lnSpc>
                  <a:spcPct val="90000"/>
                </a:lnSpc>
                <a:buClr>
                  <a:schemeClr val="dk1"/>
                </a:buClr>
                <a:buSzPct val="100000"/>
                <a:buFont typeface="Calibri"/>
                <a:buChar char="•"/>
              </a:pPr>
              <a:r>
                <a:rPr lang="en-US" sz="1600" dirty="0">
                  <a:latin typeface="+mj-lt"/>
                  <a:ea typeface="Calibri"/>
                  <a:cs typeface="Calibri"/>
                  <a:sym typeface="Calibri"/>
                </a:rPr>
                <a:t>Patterns, Variable Relationship Analysis  - Tableau</a:t>
              </a:r>
            </a:p>
          </p:txBody>
        </p:sp>
        <p:sp>
          <p:nvSpPr>
            <p:cNvPr id="111" name="Shape 111"/>
            <p:cNvSpPr/>
            <p:nvPr/>
          </p:nvSpPr>
          <p:spPr>
            <a:xfrm>
              <a:off x="0" y="4864616"/>
              <a:ext cx="4660827" cy="736748"/>
            </a:xfrm>
            <a:prstGeom prst="roundRect">
              <a:avLst>
                <a:gd name="adj" fmla="val 16667"/>
              </a:avLst>
            </a:prstGeom>
            <a:solidFill>
              <a:srgbClr val="39A9CC"/>
            </a:solidFill>
            <a:ln w="19050" cap="flat" cmpd="sng">
              <a:solidFill>
                <a:schemeClr val="lt1"/>
              </a:solidFill>
              <a:prstDash val="solid"/>
              <a:miter/>
              <a:headEnd type="none" w="med" len="med"/>
              <a:tailEnd type="none" w="med" len="med"/>
            </a:ln>
          </p:spPr>
          <p:txBody>
            <a:bodyPr lIns="68569" tIns="68569" rIns="68569" bIns="68569" anchor="ctr" anchorCtr="0">
              <a:noAutofit/>
            </a:bodyPr>
            <a:lstStyle/>
            <a:p>
              <a:endParaRPr sz="1600">
                <a:latin typeface="+mj-lt"/>
              </a:endParaRPr>
            </a:p>
          </p:txBody>
        </p:sp>
        <p:sp>
          <p:nvSpPr>
            <p:cNvPr id="112" name="Shape 112"/>
            <p:cNvSpPr txBox="1"/>
            <p:nvPr/>
          </p:nvSpPr>
          <p:spPr>
            <a:xfrm>
              <a:off x="35964" y="4900580"/>
              <a:ext cx="4588896" cy="664818"/>
            </a:xfrm>
            <a:prstGeom prst="rect">
              <a:avLst/>
            </a:prstGeom>
            <a:noFill/>
            <a:ln>
              <a:noFill/>
            </a:ln>
          </p:spPr>
          <p:txBody>
            <a:bodyPr lIns="57150" tIns="28575" rIns="57150" bIns="28575" anchor="ctr" anchorCtr="0">
              <a:noAutofit/>
            </a:bodyPr>
            <a:lstStyle/>
            <a:p>
              <a:pPr algn="ctr">
                <a:lnSpc>
                  <a:spcPct val="90000"/>
                </a:lnSpc>
                <a:buSzPct val="25000"/>
              </a:pPr>
              <a:r>
                <a:rPr lang="en-US" sz="1600" b="1" dirty="0">
                  <a:effectLst>
                    <a:outerShdw blurRad="38100" dist="38100" dir="2700000" algn="tl">
                      <a:srgbClr val="000000">
                        <a:alpha val="43137"/>
                      </a:srgbClr>
                    </a:outerShdw>
                  </a:effectLst>
                  <a:latin typeface="+mj-lt"/>
                  <a:ea typeface="Calibri"/>
                  <a:cs typeface="Calibri"/>
                  <a:sym typeface="Calibri"/>
                </a:rPr>
                <a:t>Visualization</a:t>
              </a:r>
            </a:p>
          </p:txBody>
        </p:sp>
        <p:sp>
          <p:nvSpPr>
            <p:cNvPr id="113" name="Shape 113"/>
            <p:cNvSpPr/>
            <p:nvPr/>
          </p:nvSpPr>
          <p:spPr>
            <a:xfrm>
              <a:off x="4660826" y="5675039"/>
              <a:ext cx="6991240" cy="736748"/>
            </a:xfrm>
            <a:prstGeom prst="rightArrow">
              <a:avLst>
                <a:gd name="adj1" fmla="val 75000"/>
                <a:gd name="adj2" fmla="val 50000"/>
              </a:avLst>
            </a:prstGeom>
            <a:solidFill>
              <a:srgbClr val="CDD3E8">
                <a:alpha val="89803"/>
              </a:srgbClr>
            </a:solidFill>
            <a:ln w="12700" cap="flat" cmpd="sng">
              <a:solidFill>
                <a:srgbClr val="CDD3E8">
                  <a:alpha val="89803"/>
                </a:srgbClr>
              </a:solidFill>
              <a:prstDash val="solid"/>
              <a:miter/>
              <a:headEnd type="none" w="med" len="med"/>
              <a:tailEnd type="none" w="med" len="med"/>
            </a:ln>
          </p:spPr>
          <p:txBody>
            <a:bodyPr lIns="68569" tIns="68569" rIns="68569" bIns="68569" anchor="ctr" anchorCtr="0">
              <a:noAutofit/>
            </a:bodyPr>
            <a:lstStyle/>
            <a:p>
              <a:endParaRPr sz="1600">
                <a:latin typeface="+mj-lt"/>
              </a:endParaRPr>
            </a:p>
          </p:txBody>
        </p:sp>
        <p:sp>
          <p:nvSpPr>
            <p:cNvPr id="114" name="Shape 114"/>
            <p:cNvSpPr txBox="1"/>
            <p:nvPr/>
          </p:nvSpPr>
          <p:spPr>
            <a:xfrm>
              <a:off x="4660826" y="5767132"/>
              <a:ext cx="6714961" cy="552560"/>
            </a:xfrm>
            <a:prstGeom prst="rect">
              <a:avLst/>
            </a:prstGeom>
            <a:noFill/>
            <a:ln>
              <a:noFill/>
            </a:ln>
          </p:spPr>
          <p:txBody>
            <a:bodyPr lIns="9525" tIns="9525" rIns="9525" bIns="9525" anchor="t" anchorCtr="0">
              <a:noAutofit/>
            </a:bodyPr>
            <a:lstStyle/>
            <a:p>
              <a:pPr marL="171450" lvl="1" indent="-171450">
                <a:lnSpc>
                  <a:spcPct val="90000"/>
                </a:lnSpc>
                <a:buClr>
                  <a:schemeClr val="dk1"/>
                </a:buClr>
                <a:buSzPct val="100000"/>
                <a:buFont typeface="Calibri"/>
                <a:buChar char="•"/>
              </a:pPr>
              <a:r>
                <a:rPr lang="en-US" sz="1600" dirty="0">
                  <a:latin typeface="+mj-lt"/>
                  <a:ea typeface="Calibri"/>
                  <a:cs typeface="Calibri"/>
                  <a:sym typeface="Calibri"/>
                </a:rPr>
                <a:t>Variables, Relations, Relevant Data Consolidation, Hypothesis Prioritization</a:t>
              </a:r>
            </a:p>
          </p:txBody>
        </p:sp>
        <p:sp>
          <p:nvSpPr>
            <p:cNvPr id="115" name="Shape 115"/>
            <p:cNvSpPr/>
            <p:nvPr/>
          </p:nvSpPr>
          <p:spPr>
            <a:xfrm>
              <a:off x="0" y="5675039"/>
              <a:ext cx="4660827" cy="736748"/>
            </a:xfrm>
            <a:prstGeom prst="roundRect">
              <a:avLst>
                <a:gd name="adj" fmla="val 16667"/>
              </a:avLst>
            </a:prstGeom>
            <a:solidFill>
              <a:srgbClr val="4371C3"/>
            </a:solidFill>
            <a:ln w="19050" cap="flat" cmpd="sng">
              <a:solidFill>
                <a:schemeClr val="lt1"/>
              </a:solidFill>
              <a:prstDash val="solid"/>
              <a:miter/>
              <a:headEnd type="none" w="med" len="med"/>
              <a:tailEnd type="none" w="med" len="med"/>
            </a:ln>
          </p:spPr>
          <p:txBody>
            <a:bodyPr lIns="68569" tIns="68569" rIns="68569" bIns="68569" anchor="ctr" anchorCtr="0">
              <a:noAutofit/>
            </a:bodyPr>
            <a:lstStyle/>
            <a:p>
              <a:endParaRPr sz="1600">
                <a:latin typeface="+mj-lt"/>
              </a:endParaRPr>
            </a:p>
          </p:txBody>
        </p:sp>
        <p:sp>
          <p:nvSpPr>
            <p:cNvPr id="116" name="Shape 116"/>
            <p:cNvSpPr txBox="1"/>
            <p:nvPr/>
          </p:nvSpPr>
          <p:spPr>
            <a:xfrm>
              <a:off x="35964" y="5711003"/>
              <a:ext cx="4588896" cy="664818"/>
            </a:xfrm>
            <a:prstGeom prst="rect">
              <a:avLst/>
            </a:prstGeom>
            <a:noFill/>
            <a:ln>
              <a:noFill/>
            </a:ln>
          </p:spPr>
          <p:txBody>
            <a:bodyPr lIns="57150" tIns="28575" rIns="57150" bIns="28575" anchor="ctr" anchorCtr="0">
              <a:noAutofit/>
            </a:bodyPr>
            <a:lstStyle/>
            <a:p>
              <a:pPr algn="ctr">
                <a:lnSpc>
                  <a:spcPct val="90000"/>
                </a:lnSpc>
                <a:buSzPct val="25000"/>
              </a:pPr>
              <a:r>
                <a:rPr lang="en-US" sz="1600" b="1" dirty="0">
                  <a:effectLst>
                    <a:outerShdw blurRad="38100" dist="38100" dir="2700000" algn="tl">
                      <a:srgbClr val="000000">
                        <a:alpha val="43137"/>
                      </a:srgbClr>
                    </a:outerShdw>
                  </a:effectLst>
                  <a:latin typeface="+mj-lt"/>
                  <a:ea typeface="Calibri"/>
                  <a:cs typeface="Calibri"/>
                  <a:sym typeface="Calibri"/>
                </a:rPr>
                <a:t>Insights / Recommendations</a:t>
              </a:r>
            </a:p>
          </p:txBody>
        </p:sp>
      </p:grpSp>
      <p:sp>
        <p:nvSpPr>
          <p:cNvPr id="2" name="Title 1"/>
          <p:cNvSpPr>
            <a:spLocks noGrp="1"/>
          </p:cNvSpPr>
          <p:nvPr>
            <p:ph type="title"/>
          </p:nvPr>
        </p:nvSpPr>
        <p:spPr>
          <a:xfrm>
            <a:off x="762000" y="1"/>
            <a:ext cx="7704667" cy="609600"/>
          </a:xfrm>
        </p:spPr>
        <p:txBody>
          <a:bodyPr>
            <a:normAutofit fontScale="90000"/>
          </a:bodyPr>
          <a:lstStyle/>
          <a:p>
            <a:r>
              <a:rPr lang="en-US" dirty="0"/>
              <a:t>Process Flow</a:t>
            </a:r>
          </a:p>
        </p:txBody>
      </p:sp>
    </p:spTree>
    <p:extLst>
      <p:ext uri="{BB962C8B-B14F-4D97-AF65-F5344CB8AC3E}">
        <p14:creationId xmlns:p14="http://schemas.microsoft.com/office/powerpoint/2010/main" val="26735351"/>
      </p:ext>
    </p:extLst>
  </p:cSld>
  <p:clrMapOvr>
    <a:masterClrMapping/>
  </p:clrMapOvr>
  <p:transition spd="slow">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2133" y="0"/>
            <a:ext cx="7704667" cy="1142999"/>
          </a:xfrm>
        </p:spPr>
        <p:txBody>
          <a:bodyPr>
            <a:normAutofit/>
          </a:bodyPr>
          <a:lstStyle/>
          <a:p>
            <a:pPr algn="l"/>
            <a:r>
              <a:rPr lang="en-US" b="1" dirty="0"/>
              <a:t>Recommendations</a:t>
            </a:r>
          </a:p>
        </p:txBody>
      </p:sp>
      <p:pic>
        <p:nvPicPr>
          <p:cNvPr id="4" name="Picture 3"/>
          <p:cNvPicPr>
            <a:picLocks noChangeAspect="1"/>
          </p:cNvPicPr>
          <p:nvPr/>
        </p:nvPicPr>
        <p:blipFill rotWithShape="1">
          <a:blip r:embed="rId2" cstate="print"/>
          <a:srcRect l="1055" t="8518" b="2593"/>
          <a:stretch/>
        </p:blipFill>
        <p:spPr>
          <a:xfrm>
            <a:off x="6184614" y="25791"/>
            <a:ext cx="2978143" cy="761999"/>
          </a:xfrm>
          <a:prstGeom prst="rect">
            <a:avLst/>
          </a:prstGeom>
        </p:spPr>
      </p:pic>
      <p:sp>
        <p:nvSpPr>
          <p:cNvPr id="6" name="Rectangle 5"/>
          <p:cNvSpPr/>
          <p:nvPr/>
        </p:nvSpPr>
        <p:spPr>
          <a:xfrm>
            <a:off x="1160539" y="1142999"/>
            <a:ext cx="4572000" cy="461665"/>
          </a:xfrm>
          <a:prstGeom prst="rect">
            <a:avLst/>
          </a:prstGeom>
        </p:spPr>
        <p:txBody>
          <a:bodyPr>
            <a:spAutoFit/>
          </a:bodyPr>
          <a:lstStyle/>
          <a:p>
            <a:endParaRPr lang="en-US" sz="2400" dirty="0"/>
          </a:p>
        </p:txBody>
      </p:sp>
      <p:sp>
        <p:nvSpPr>
          <p:cNvPr id="3" name="Content Placeholder 2"/>
          <p:cNvSpPr>
            <a:spLocks noGrp="1"/>
          </p:cNvSpPr>
          <p:nvPr>
            <p:ph idx="1"/>
          </p:nvPr>
        </p:nvSpPr>
        <p:spPr>
          <a:xfrm>
            <a:off x="3048000" y="1142999"/>
            <a:ext cx="6096000" cy="5486401"/>
          </a:xfrm>
        </p:spPr>
        <p:txBody>
          <a:bodyPr>
            <a:normAutofit/>
          </a:bodyPr>
          <a:lstStyle/>
          <a:p>
            <a:pPr marL="0" indent="0">
              <a:buNone/>
            </a:pPr>
            <a:r>
              <a:rPr lang="en-US" dirty="0"/>
              <a:t>Mobile Analytics :</a:t>
            </a:r>
          </a:p>
          <a:p>
            <a:pPr marL="457200" indent="-457200">
              <a:buAutoNum type="arabicPeriod"/>
            </a:pPr>
            <a:r>
              <a:rPr lang="en-US" dirty="0"/>
              <a:t>22 M users out of 260 M/week: None awareness -&gt; Awareness</a:t>
            </a:r>
          </a:p>
          <a:p>
            <a:pPr marL="457200" indent="-457200">
              <a:buAutoNum type="arabicPeriod"/>
            </a:pPr>
            <a:r>
              <a:rPr lang="en-US" dirty="0"/>
              <a:t>Savings catcher – build loyalty</a:t>
            </a:r>
          </a:p>
          <a:p>
            <a:pPr marL="457200" indent="-457200">
              <a:buAutoNum type="arabicPeriod"/>
            </a:pPr>
            <a:r>
              <a:rPr lang="en-US" dirty="0"/>
              <a:t>Space - Offer drive through pick up</a:t>
            </a:r>
          </a:p>
          <a:p>
            <a:pPr marL="457200" indent="-457200">
              <a:buAutoNum type="arabicPeriod"/>
            </a:pPr>
            <a:r>
              <a:rPr lang="en-US" dirty="0"/>
              <a:t>GPS - Mobile app push notification when the car enters the parking lot.</a:t>
            </a:r>
          </a:p>
          <a:p>
            <a:pPr marL="457200" indent="-457200">
              <a:buAutoNum type="arabicPeriod"/>
            </a:pPr>
            <a:r>
              <a:rPr lang="en-US" dirty="0"/>
              <a:t>Restocking - Incoming customer’s recent online behavior</a:t>
            </a:r>
          </a:p>
          <a:p>
            <a:pPr marL="457200" indent="-457200">
              <a:buAutoNum type="arabicPeriod"/>
            </a:pPr>
            <a:r>
              <a:rPr lang="en-US" dirty="0"/>
              <a:t>Push notification on product aisle info</a:t>
            </a:r>
          </a:p>
          <a:p>
            <a:pPr marL="457200" indent="-457200">
              <a:buAutoNum type="arabicPeriod"/>
            </a:pPr>
            <a:r>
              <a:rPr lang="en-US" dirty="0"/>
              <a:t>In-store assistance from mobile app</a:t>
            </a:r>
          </a:p>
        </p:txBody>
      </p:sp>
      <p:pic>
        <p:nvPicPr>
          <p:cNvPr id="5" name="Picture 4" descr="IdM Thoughtplace: How to Pick an IDM / IAM solu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2747663"/>
            <a:ext cx="2133600" cy="2133600"/>
          </a:xfrm>
          <a:prstGeom prst="rect">
            <a:avLst/>
          </a:prstGeom>
        </p:spPr>
      </p:pic>
    </p:spTree>
    <p:extLst>
      <p:ext uri="{BB962C8B-B14F-4D97-AF65-F5344CB8AC3E}">
        <p14:creationId xmlns:p14="http://schemas.microsoft.com/office/powerpoint/2010/main" val="109694893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600200" y="1676400"/>
            <a:ext cx="6629400" cy="4703763"/>
          </a:xfrm>
          <a:prstGeom prst="rect">
            <a:avLst/>
          </a:prstGeom>
        </p:spPr>
      </p:pic>
      <p:sp>
        <p:nvSpPr>
          <p:cNvPr id="3" name="Rectangle 2"/>
          <p:cNvSpPr/>
          <p:nvPr/>
        </p:nvSpPr>
        <p:spPr>
          <a:xfrm>
            <a:off x="1219200" y="304800"/>
            <a:ext cx="7086600" cy="1077218"/>
          </a:xfrm>
          <a:prstGeom prst="rect">
            <a:avLst/>
          </a:prstGeom>
        </p:spPr>
        <p:txBody>
          <a:bodyPr wrap="square">
            <a:spAutoFit/>
          </a:bodyPr>
          <a:lstStyle/>
          <a:p>
            <a:r>
              <a:rPr lang="en-US" sz="3200" b="1" dirty="0"/>
              <a:t>Impact of Presidential Party on Fortune 500 Companies</a:t>
            </a:r>
          </a:p>
        </p:txBody>
      </p:sp>
    </p:spTree>
    <p:extLst>
      <p:ext uri="{BB962C8B-B14F-4D97-AF65-F5344CB8AC3E}">
        <p14:creationId xmlns:p14="http://schemas.microsoft.com/office/powerpoint/2010/main" val="183175181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1811142" y="1979183"/>
            <a:ext cx="6046645" cy="4512902"/>
          </a:xfrm>
          <a:prstGeom prst="rect">
            <a:avLst/>
          </a:prstGeom>
        </p:spPr>
      </p:pic>
      <p:sp>
        <p:nvSpPr>
          <p:cNvPr id="14" name="TextBox 13"/>
          <p:cNvSpPr txBox="1"/>
          <p:nvPr/>
        </p:nvSpPr>
        <p:spPr>
          <a:xfrm>
            <a:off x="1580309" y="3124200"/>
            <a:ext cx="461665" cy="1744871"/>
          </a:xfrm>
          <a:prstGeom prst="rect">
            <a:avLst/>
          </a:prstGeom>
          <a:solidFill>
            <a:schemeClr val="bg1"/>
          </a:solidFill>
        </p:spPr>
        <p:txBody>
          <a:bodyPr vert="vert270" wrap="square" rtlCol="0">
            <a:spAutoFit/>
          </a:bodyPr>
          <a:lstStyle/>
          <a:p>
            <a:pPr algn="ctr"/>
            <a:r>
              <a:rPr lang="en-US" b="1" dirty="0"/>
              <a:t>Revenue</a:t>
            </a:r>
          </a:p>
        </p:txBody>
      </p:sp>
      <p:sp>
        <p:nvSpPr>
          <p:cNvPr id="16" name="TextBox 15"/>
          <p:cNvSpPr txBox="1"/>
          <p:nvPr/>
        </p:nvSpPr>
        <p:spPr>
          <a:xfrm>
            <a:off x="4104499" y="6186231"/>
            <a:ext cx="1795692" cy="369332"/>
          </a:xfrm>
          <a:prstGeom prst="rect">
            <a:avLst/>
          </a:prstGeom>
          <a:solidFill>
            <a:schemeClr val="bg1"/>
          </a:solidFill>
        </p:spPr>
        <p:txBody>
          <a:bodyPr wrap="square" rtlCol="0">
            <a:spAutoFit/>
          </a:bodyPr>
          <a:lstStyle/>
          <a:p>
            <a:pPr algn="ctr"/>
            <a:r>
              <a:rPr lang="en-US" b="1" dirty="0"/>
              <a:t>Employees</a:t>
            </a:r>
          </a:p>
        </p:txBody>
      </p:sp>
      <p:sp>
        <p:nvSpPr>
          <p:cNvPr id="17" name="TextBox 16"/>
          <p:cNvSpPr txBox="1"/>
          <p:nvPr/>
        </p:nvSpPr>
        <p:spPr>
          <a:xfrm>
            <a:off x="4104499" y="6526109"/>
            <a:ext cx="1795692" cy="307777"/>
          </a:xfrm>
          <a:prstGeom prst="rect">
            <a:avLst/>
          </a:prstGeom>
          <a:solidFill>
            <a:schemeClr val="bg1"/>
          </a:solidFill>
        </p:spPr>
        <p:txBody>
          <a:bodyPr wrap="square" rtlCol="0">
            <a:spAutoFit/>
          </a:bodyPr>
          <a:lstStyle/>
          <a:p>
            <a:pPr algn="ctr"/>
            <a:r>
              <a:rPr lang="en-US" sz="1400" i="1" dirty="0"/>
              <a:t>(In 1’000s)</a:t>
            </a:r>
          </a:p>
        </p:txBody>
      </p:sp>
      <p:sp>
        <p:nvSpPr>
          <p:cNvPr id="19" name="Title 1"/>
          <p:cNvSpPr txBox="1">
            <a:spLocks/>
          </p:cNvSpPr>
          <p:nvPr/>
        </p:nvSpPr>
        <p:spPr>
          <a:xfrm>
            <a:off x="982132" y="2591"/>
            <a:ext cx="7704667" cy="136908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a:t>Example</a:t>
            </a:r>
            <a:r>
              <a:rPr lang="en-US" sz="3600"/>
              <a:t>: Telecommunications: </a:t>
            </a:r>
            <a:br>
              <a:rPr lang="en-US" sz="3600"/>
            </a:br>
            <a:r>
              <a:rPr lang="en-US" sz="3600"/>
              <a:t>Revenue vs. Employees </a:t>
            </a:r>
            <a:endParaRPr lang="en-US" sz="3600" dirty="0"/>
          </a:p>
        </p:txBody>
      </p:sp>
      <p:sp>
        <p:nvSpPr>
          <p:cNvPr id="20" name="TextBox 19"/>
          <p:cNvSpPr txBox="1"/>
          <p:nvPr/>
        </p:nvSpPr>
        <p:spPr>
          <a:xfrm>
            <a:off x="3745045" y="1779128"/>
            <a:ext cx="2514600" cy="400110"/>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rtlCol="0">
            <a:spAutoFit/>
          </a:bodyPr>
          <a:lstStyle>
            <a:defPPr>
              <a:defRPr lang="en-US"/>
            </a:defPPr>
            <a:lvl1pPr algn="ctr">
              <a:defRPr sz="2000" b="1"/>
            </a:lvl1pPr>
          </a:lstStyle>
          <a:p>
            <a:r>
              <a:rPr lang="en-US" dirty="0"/>
              <a:t>Telecommunications</a:t>
            </a:r>
          </a:p>
        </p:txBody>
      </p:sp>
      <p:sp>
        <p:nvSpPr>
          <p:cNvPr id="21" name="Rectangle 20"/>
          <p:cNvSpPr/>
          <p:nvPr/>
        </p:nvSpPr>
        <p:spPr>
          <a:xfrm>
            <a:off x="2098160" y="1251290"/>
            <a:ext cx="5681876" cy="461665"/>
          </a:xfrm>
          <a:prstGeom prst="rect">
            <a:avLst/>
          </a:prstGeom>
        </p:spPr>
        <p:txBody>
          <a:bodyPr wrap="none">
            <a:spAutoFit/>
          </a:bodyPr>
          <a:lstStyle/>
          <a:p>
            <a:pPr lvl="1"/>
            <a:r>
              <a:rPr lang="en-US" sz="2400" b="1" dirty="0">
                <a:effectLst>
                  <a:outerShdw blurRad="38100" dist="38100" dir="2700000" algn="tl">
                    <a:srgbClr val="000000">
                      <a:alpha val="43137"/>
                    </a:srgbClr>
                  </a:outerShdw>
                </a:effectLst>
              </a:rPr>
              <a:t>Revenue = year + employees+ political</a:t>
            </a:r>
          </a:p>
        </p:txBody>
      </p:sp>
    </p:spTree>
    <p:extLst>
      <p:ext uri="{BB962C8B-B14F-4D97-AF65-F5344CB8AC3E}">
        <p14:creationId xmlns:p14="http://schemas.microsoft.com/office/powerpoint/2010/main" val="84127747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758277" y="1887872"/>
            <a:ext cx="6120615" cy="4564114"/>
          </a:xfrm>
          <a:prstGeom prst="rect">
            <a:avLst/>
          </a:prstGeom>
        </p:spPr>
      </p:pic>
      <p:sp>
        <p:nvSpPr>
          <p:cNvPr id="2" name="Title 1"/>
          <p:cNvSpPr>
            <a:spLocks noGrp="1"/>
          </p:cNvSpPr>
          <p:nvPr>
            <p:ph type="title"/>
          </p:nvPr>
        </p:nvSpPr>
        <p:spPr>
          <a:xfrm>
            <a:off x="982132" y="2591"/>
            <a:ext cx="7704667" cy="1369089"/>
          </a:xfrm>
        </p:spPr>
        <p:txBody>
          <a:bodyPr>
            <a:normAutofit/>
          </a:bodyPr>
          <a:lstStyle/>
          <a:p>
            <a:pPr algn="ctr"/>
            <a:r>
              <a:rPr lang="en-US" sz="3600" b="1" dirty="0"/>
              <a:t>Example</a:t>
            </a:r>
            <a:r>
              <a:rPr lang="en-US" sz="3600" dirty="0"/>
              <a:t>: Telecommunications: </a:t>
            </a:r>
            <a:br>
              <a:rPr lang="en-US" sz="3600" dirty="0"/>
            </a:br>
            <a:r>
              <a:rPr lang="en-US" sz="3600" dirty="0"/>
              <a:t>Revenue vs. Employees </a:t>
            </a:r>
          </a:p>
        </p:txBody>
      </p:sp>
      <p:sp>
        <p:nvSpPr>
          <p:cNvPr id="3" name="TextBox 2"/>
          <p:cNvSpPr txBox="1"/>
          <p:nvPr/>
        </p:nvSpPr>
        <p:spPr>
          <a:xfrm>
            <a:off x="3745045" y="1779128"/>
            <a:ext cx="2514600" cy="400110"/>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rtlCol="0">
            <a:spAutoFit/>
          </a:bodyPr>
          <a:lstStyle>
            <a:defPPr>
              <a:defRPr lang="en-US"/>
            </a:defPPr>
            <a:lvl1pPr algn="ctr">
              <a:defRPr sz="2000" b="1"/>
            </a:lvl1pPr>
          </a:lstStyle>
          <a:p>
            <a:r>
              <a:rPr lang="en-US" dirty="0"/>
              <a:t>Telecommunications</a:t>
            </a:r>
          </a:p>
        </p:txBody>
      </p:sp>
      <p:sp>
        <p:nvSpPr>
          <p:cNvPr id="11" name="TextBox 10"/>
          <p:cNvSpPr txBox="1"/>
          <p:nvPr/>
        </p:nvSpPr>
        <p:spPr>
          <a:xfrm>
            <a:off x="4065627" y="6215746"/>
            <a:ext cx="1447800" cy="369332"/>
          </a:xfrm>
          <a:prstGeom prst="rect">
            <a:avLst/>
          </a:prstGeom>
          <a:solidFill>
            <a:schemeClr val="bg1"/>
          </a:solidFill>
        </p:spPr>
        <p:txBody>
          <a:bodyPr wrap="square" rtlCol="0">
            <a:spAutoFit/>
          </a:bodyPr>
          <a:lstStyle/>
          <a:p>
            <a:pPr algn="ctr"/>
            <a:r>
              <a:rPr lang="en-US" b="1" dirty="0"/>
              <a:t>Log-</a:t>
            </a:r>
            <a:r>
              <a:rPr lang="en-US" b="1" dirty="0" err="1"/>
              <a:t>emp</a:t>
            </a:r>
            <a:endParaRPr lang="en-US" b="1" dirty="0"/>
          </a:p>
        </p:txBody>
      </p:sp>
      <p:sp>
        <p:nvSpPr>
          <p:cNvPr id="17" name="TextBox 16"/>
          <p:cNvSpPr txBox="1"/>
          <p:nvPr/>
        </p:nvSpPr>
        <p:spPr>
          <a:xfrm>
            <a:off x="4065627" y="6550223"/>
            <a:ext cx="1447800" cy="307777"/>
          </a:xfrm>
          <a:prstGeom prst="rect">
            <a:avLst/>
          </a:prstGeom>
          <a:solidFill>
            <a:schemeClr val="bg1"/>
          </a:solidFill>
        </p:spPr>
        <p:txBody>
          <a:bodyPr wrap="square" rtlCol="0">
            <a:spAutoFit/>
          </a:bodyPr>
          <a:lstStyle/>
          <a:p>
            <a:pPr algn="ctr"/>
            <a:r>
              <a:rPr lang="en-US" sz="1400" i="1" dirty="0"/>
              <a:t>(In 1’000s)</a:t>
            </a:r>
          </a:p>
        </p:txBody>
      </p:sp>
      <p:sp>
        <p:nvSpPr>
          <p:cNvPr id="18" name="TextBox 17"/>
          <p:cNvSpPr txBox="1"/>
          <p:nvPr/>
        </p:nvSpPr>
        <p:spPr>
          <a:xfrm>
            <a:off x="1835832" y="2053229"/>
            <a:ext cx="457200" cy="3970318"/>
          </a:xfrm>
          <a:prstGeom prst="rect">
            <a:avLst/>
          </a:prstGeom>
          <a:solidFill>
            <a:schemeClr val="bg1"/>
          </a:solidFill>
        </p:spPr>
        <p:txBody>
          <a:bodyPr wrap="square" rtlCol="0">
            <a:spAutoFit/>
          </a:bodyPr>
          <a:lstStyle/>
          <a:p>
            <a:pPr algn="r"/>
            <a:r>
              <a:rPr lang="en-US" b="1" dirty="0"/>
              <a:t>12</a:t>
            </a:r>
          </a:p>
          <a:p>
            <a:pPr algn="r"/>
            <a:endParaRPr lang="en-US" b="1" dirty="0"/>
          </a:p>
          <a:p>
            <a:pPr algn="r"/>
            <a:r>
              <a:rPr lang="en-US" b="1" dirty="0"/>
              <a:t>10</a:t>
            </a:r>
          </a:p>
          <a:p>
            <a:pPr algn="r"/>
            <a:endParaRPr lang="en-US" b="1" dirty="0"/>
          </a:p>
          <a:p>
            <a:pPr algn="r"/>
            <a:endParaRPr lang="en-US" b="1" dirty="0"/>
          </a:p>
          <a:p>
            <a:pPr algn="r"/>
            <a:r>
              <a:rPr lang="en-US" b="1" dirty="0"/>
              <a:t>8</a:t>
            </a:r>
          </a:p>
          <a:p>
            <a:pPr algn="r"/>
            <a:endParaRPr lang="en-US" b="1" dirty="0"/>
          </a:p>
          <a:p>
            <a:pPr algn="r"/>
            <a:endParaRPr lang="en-US" b="1" dirty="0"/>
          </a:p>
          <a:p>
            <a:pPr algn="r"/>
            <a:r>
              <a:rPr lang="en-US" b="1" dirty="0"/>
              <a:t>6</a:t>
            </a:r>
          </a:p>
          <a:p>
            <a:pPr algn="r"/>
            <a:endParaRPr lang="en-US" b="1" dirty="0"/>
          </a:p>
          <a:p>
            <a:pPr algn="r"/>
            <a:r>
              <a:rPr lang="en-US" b="1" dirty="0"/>
              <a:t>4</a:t>
            </a:r>
          </a:p>
          <a:p>
            <a:pPr algn="r"/>
            <a:endParaRPr lang="en-US" b="1" dirty="0"/>
          </a:p>
          <a:p>
            <a:pPr algn="r"/>
            <a:endParaRPr lang="en-US" b="1" dirty="0"/>
          </a:p>
          <a:p>
            <a:pPr algn="r"/>
            <a:r>
              <a:rPr lang="en-US" b="1" dirty="0"/>
              <a:t>2</a:t>
            </a:r>
          </a:p>
        </p:txBody>
      </p:sp>
      <p:sp>
        <p:nvSpPr>
          <p:cNvPr id="19" name="TextBox 18"/>
          <p:cNvSpPr txBox="1"/>
          <p:nvPr/>
        </p:nvSpPr>
        <p:spPr>
          <a:xfrm>
            <a:off x="1387324" y="3493880"/>
            <a:ext cx="677108" cy="995814"/>
          </a:xfrm>
          <a:prstGeom prst="rect">
            <a:avLst/>
          </a:prstGeom>
          <a:solidFill>
            <a:schemeClr val="bg1"/>
          </a:solidFill>
        </p:spPr>
        <p:txBody>
          <a:bodyPr vert="vert270" wrap="square" rtlCol="0">
            <a:spAutoFit/>
          </a:bodyPr>
          <a:lstStyle/>
          <a:p>
            <a:pPr algn="ctr"/>
            <a:r>
              <a:rPr lang="en-US" b="1" dirty="0"/>
              <a:t> log-Rev</a:t>
            </a:r>
            <a:br>
              <a:rPr lang="en-US" b="1" dirty="0"/>
            </a:br>
            <a:r>
              <a:rPr lang="en-US" sz="1400" i="1" dirty="0"/>
              <a:t>(in $Billions)</a:t>
            </a:r>
          </a:p>
        </p:txBody>
      </p:sp>
      <p:sp>
        <p:nvSpPr>
          <p:cNvPr id="20" name="TextBox 19"/>
          <p:cNvSpPr txBox="1"/>
          <p:nvPr/>
        </p:nvSpPr>
        <p:spPr>
          <a:xfrm>
            <a:off x="1884566" y="5932843"/>
            <a:ext cx="5827093" cy="369332"/>
          </a:xfrm>
          <a:prstGeom prst="rect">
            <a:avLst/>
          </a:prstGeom>
          <a:solidFill>
            <a:schemeClr val="bg1"/>
          </a:solidFill>
        </p:spPr>
        <p:txBody>
          <a:bodyPr wrap="square" rtlCol="0">
            <a:spAutoFit/>
          </a:bodyPr>
          <a:lstStyle/>
          <a:p>
            <a:r>
              <a:rPr lang="en-US" b="1" dirty="0"/>
              <a:t>-2	        0		2	          4		6</a:t>
            </a:r>
          </a:p>
        </p:txBody>
      </p:sp>
      <p:sp>
        <p:nvSpPr>
          <p:cNvPr id="6" name="Rectangle 5"/>
          <p:cNvSpPr/>
          <p:nvPr/>
        </p:nvSpPr>
        <p:spPr>
          <a:xfrm>
            <a:off x="2098160" y="1251290"/>
            <a:ext cx="5083571" cy="461665"/>
          </a:xfrm>
          <a:prstGeom prst="rect">
            <a:avLst/>
          </a:prstGeom>
        </p:spPr>
        <p:txBody>
          <a:bodyPr wrap="none">
            <a:spAutoFit/>
          </a:bodyPr>
          <a:lstStyle/>
          <a:p>
            <a:pPr lvl="1"/>
            <a:r>
              <a:rPr lang="en-US" sz="2400" b="1" dirty="0" err="1">
                <a:effectLst>
                  <a:outerShdw blurRad="38100" dist="38100" dir="2700000" algn="tl">
                    <a:srgbClr val="000000">
                      <a:alpha val="43137"/>
                    </a:srgbClr>
                  </a:outerShdw>
                </a:effectLst>
              </a:rPr>
              <a:t>Logrev</a:t>
            </a:r>
            <a:r>
              <a:rPr lang="en-US" sz="2400" b="1" dirty="0">
                <a:effectLst>
                  <a:outerShdw blurRad="38100" dist="38100" dir="2700000" algn="tl">
                    <a:srgbClr val="000000">
                      <a:alpha val="43137"/>
                    </a:srgbClr>
                  </a:outerShdw>
                </a:effectLst>
              </a:rPr>
              <a:t> = year + </a:t>
            </a:r>
            <a:r>
              <a:rPr lang="en-US" sz="2400" b="1" dirty="0" err="1">
                <a:effectLst>
                  <a:outerShdw blurRad="38100" dist="38100" dir="2700000" algn="tl">
                    <a:srgbClr val="000000">
                      <a:alpha val="43137"/>
                    </a:srgbClr>
                  </a:outerShdw>
                </a:effectLst>
              </a:rPr>
              <a:t>logemp</a:t>
            </a:r>
            <a:r>
              <a:rPr lang="en-US" sz="2400" b="1" dirty="0">
                <a:effectLst>
                  <a:outerShdw blurRad="38100" dist="38100" dir="2700000" algn="tl">
                    <a:srgbClr val="000000">
                      <a:alpha val="43137"/>
                    </a:srgbClr>
                  </a:outerShdw>
                </a:effectLst>
              </a:rPr>
              <a:t> + political</a:t>
            </a:r>
          </a:p>
        </p:txBody>
      </p:sp>
    </p:spTree>
    <p:extLst>
      <p:ext uri="{BB962C8B-B14F-4D97-AF65-F5344CB8AC3E}">
        <p14:creationId xmlns:p14="http://schemas.microsoft.com/office/powerpoint/2010/main" val="37168170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5829"/>
            <a:ext cx="7704667" cy="1311230"/>
          </a:xfrm>
        </p:spPr>
        <p:txBody>
          <a:bodyPr>
            <a:normAutofit/>
          </a:bodyPr>
          <a:lstStyle/>
          <a:p>
            <a:r>
              <a:rPr lang="en-US" sz="3200" b="1" dirty="0"/>
              <a:t>Predict Which Types of Firms are Impacted by President in Office </a:t>
            </a:r>
            <a:endParaRPr lang="en-US" sz="3200" dirty="0"/>
          </a:p>
        </p:txBody>
      </p:sp>
      <p:sp>
        <p:nvSpPr>
          <p:cNvPr id="4" name="Content Placeholder 2"/>
          <p:cNvSpPr txBox="1">
            <a:spLocks/>
          </p:cNvSpPr>
          <p:nvPr/>
        </p:nvSpPr>
        <p:spPr>
          <a:xfrm>
            <a:off x="900579" y="1371601"/>
            <a:ext cx="4207399" cy="3276599"/>
          </a:xfrm>
          <a:prstGeom prst="rect">
            <a:avLst/>
          </a:prstGeom>
          <a:noFill/>
          <a:ln w="19050">
            <a:noFill/>
          </a:ln>
        </p:spPr>
        <p:style>
          <a:lnRef idx="2">
            <a:schemeClr val="accent5"/>
          </a:lnRef>
          <a:fillRef idx="1">
            <a:schemeClr val="lt1"/>
          </a:fillRef>
          <a:effectRef idx="0">
            <a:schemeClr val="accent5"/>
          </a:effectRef>
          <a:fontRef idx="minor">
            <a:schemeClr val="dk1"/>
          </a:fontRef>
        </p:style>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r">
              <a:spcBef>
                <a:spcPts val="750"/>
              </a:spcBef>
              <a:buNone/>
            </a:pPr>
            <a:r>
              <a:rPr lang="en-US" sz="3000" b="1" i="1" dirty="0">
                <a:solidFill>
                  <a:srgbClr val="FF0000"/>
                </a:solidFill>
                <a:effectLst>
                  <a:outerShdw blurRad="38100" dist="38100" dir="2700000" algn="tl">
                    <a:srgbClr val="000000">
                      <a:alpha val="43137"/>
                    </a:srgbClr>
                  </a:outerShdw>
                </a:effectLst>
              </a:rPr>
              <a:t>Republican</a:t>
            </a:r>
            <a:r>
              <a:rPr lang="en-US" sz="3000" dirty="0">
                <a:solidFill>
                  <a:srgbClr val="FF0000"/>
                </a:solidFill>
                <a:effectLst>
                  <a:outerShdw blurRad="38100" dist="38100" dir="2700000" algn="tl">
                    <a:srgbClr val="000000">
                      <a:alpha val="43137"/>
                    </a:srgbClr>
                  </a:outerShdw>
                </a:effectLst>
              </a:rPr>
              <a:t>:</a:t>
            </a:r>
          </a:p>
          <a:p>
            <a:pPr fontAlgn="ctr"/>
            <a:r>
              <a:rPr lang="en-US" altLang="zh-CN" sz="2000" dirty="0">
                <a:solidFill>
                  <a:srgbClr val="FF0000"/>
                </a:solidFill>
              </a:rPr>
              <a:t>Aerospace and Defense</a:t>
            </a:r>
          </a:p>
          <a:p>
            <a:pPr fontAlgn="ctr"/>
            <a:r>
              <a:rPr lang="en-US" altLang="zh-CN" sz="2000" dirty="0">
                <a:solidFill>
                  <a:srgbClr val="FF0000"/>
                </a:solidFill>
              </a:rPr>
              <a:t>Chemicals</a:t>
            </a:r>
          </a:p>
          <a:p>
            <a:pPr fontAlgn="ctr"/>
            <a:r>
              <a:rPr lang="en-US" altLang="zh-CN" sz="2000" dirty="0">
                <a:solidFill>
                  <a:srgbClr val="FF0000"/>
                </a:solidFill>
              </a:rPr>
              <a:t>Commercial Banks</a:t>
            </a:r>
          </a:p>
          <a:p>
            <a:pPr fontAlgn="ctr"/>
            <a:r>
              <a:rPr lang="en-US" altLang="zh-CN" sz="2000" dirty="0">
                <a:solidFill>
                  <a:srgbClr val="FF0000"/>
                </a:solidFill>
              </a:rPr>
              <a:t>Electronics, Electrical Equip.</a:t>
            </a:r>
          </a:p>
          <a:p>
            <a:pPr fontAlgn="ctr"/>
            <a:r>
              <a:rPr lang="en-US" altLang="zh-CN" sz="2000" dirty="0">
                <a:solidFill>
                  <a:srgbClr val="FF0000"/>
                </a:solidFill>
              </a:rPr>
              <a:t>Energy</a:t>
            </a:r>
          </a:p>
          <a:p>
            <a:pPr fontAlgn="ctr"/>
            <a:r>
              <a:rPr lang="en-US" altLang="zh-CN" sz="2000" dirty="0">
                <a:solidFill>
                  <a:srgbClr val="FF0000"/>
                </a:solidFill>
              </a:rPr>
              <a:t>General Merchandisers</a:t>
            </a:r>
          </a:p>
          <a:p>
            <a:pPr fontAlgn="ctr"/>
            <a:r>
              <a:rPr lang="en-US" altLang="zh-CN" sz="2000" dirty="0">
                <a:solidFill>
                  <a:srgbClr val="FF0000"/>
                </a:solidFill>
              </a:rPr>
              <a:t>Mail, Package, and Freight Delivery</a:t>
            </a:r>
          </a:p>
        </p:txBody>
      </p:sp>
      <p:sp>
        <p:nvSpPr>
          <p:cNvPr id="5" name="Content Placeholder 2"/>
          <p:cNvSpPr txBox="1">
            <a:spLocks/>
          </p:cNvSpPr>
          <p:nvPr/>
        </p:nvSpPr>
        <p:spPr>
          <a:xfrm>
            <a:off x="4915979" y="5008082"/>
            <a:ext cx="2284922" cy="300437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70000"/>
              </a:lnSpc>
              <a:spcBef>
                <a:spcPts val="750"/>
              </a:spcBef>
              <a:buNone/>
            </a:pPr>
            <a:endParaRPr lang="en-US" altLang="zh-CN" sz="1350" dirty="0"/>
          </a:p>
        </p:txBody>
      </p:sp>
      <p:sp>
        <p:nvSpPr>
          <p:cNvPr id="10" name="Rectangle 9"/>
          <p:cNvSpPr/>
          <p:nvPr/>
        </p:nvSpPr>
        <p:spPr>
          <a:xfrm>
            <a:off x="1023079" y="4909265"/>
            <a:ext cx="4158522" cy="1186735"/>
          </a:xfrm>
          <a:prstGeom prst="rect">
            <a:avLst/>
          </a:prstGeom>
        </p:spPr>
        <p:txBody>
          <a:bodyPr wrap="square">
            <a:spAutoFit/>
          </a:bodyPr>
          <a:lstStyle/>
          <a:p>
            <a:pPr marL="0" lvl="1" algn="r">
              <a:lnSpc>
                <a:spcPct val="90000"/>
              </a:lnSpc>
              <a:spcBef>
                <a:spcPts val="750"/>
              </a:spcBef>
            </a:pPr>
            <a:r>
              <a:rPr lang="en-US" sz="3000" b="1" i="1" dirty="0">
                <a:solidFill>
                  <a:srgbClr val="0000FF"/>
                </a:solidFill>
                <a:effectLst>
                  <a:outerShdw blurRad="38100" dist="38100" dir="2700000" algn="tl">
                    <a:srgbClr val="000000">
                      <a:alpha val="43137"/>
                    </a:srgbClr>
                  </a:outerShdw>
                </a:effectLst>
              </a:rPr>
              <a:t>Democrat</a:t>
            </a:r>
            <a:r>
              <a:rPr lang="en-US" sz="2000" i="1" dirty="0">
                <a:solidFill>
                  <a:srgbClr val="0000FF"/>
                </a:solidFill>
                <a:effectLst>
                  <a:outerShdw blurRad="38100" dist="38100" dir="2700000" algn="tl">
                    <a:srgbClr val="000000">
                      <a:alpha val="43137"/>
                    </a:srgbClr>
                  </a:outerShdw>
                </a:effectLst>
              </a:rPr>
              <a:t>:</a:t>
            </a:r>
          </a:p>
          <a:p>
            <a:pPr marL="0" lvl="1">
              <a:lnSpc>
                <a:spcPct val="70000"/>
              </a:lnSpc>
              <a:spcBef>
                <a:spcPts val="750"/>
              </a:spcBef>
            </a:pPr>
            <a:endParaRPr lang="en-US" sz="1600" dirty="0">
              <a:solidFill>
                <a:srgbClr val="0000FF"/>
              </a:solidFill>
            </a:endParaRPr>
          </a:p>
          <a:p>
            <a:pPr marL="228600" indent="-228600" fontAlgn="ctr">
              <a:lnSpc>
                <a:spcPct val="90000"/>
              </a:lnSpc>
              <a:spcBef>
                <a:spcPts val="1000"/>
              </a:spcBef>
              <a:buFont typeface="Arial" panose="020B0604020202020204" pitchFamily="34" charset="0"/>
              <a:buChar char="•"/>
            </a:pPr>
            <a:r>
              <a:rPr lang="en-US" altLang="zh-CN" sz="2000" dirty="0">
                <a:solidFill>
                  <a:srgbClr val="0000FF"/>
                </a:solidFill>
              </a:rPr>
              <a:t>Hotels, Casinos, Resorts</a:t>
            </a:r>
          </a:p>
        </p:txBody>
      </p:sp>
      <p:sp>
        <p:nvSpPr>
          <p:cNvPr id="9" name="Rectangle 8"/>
          <p:cNvSpPr/>
          <p:nvPr/>
        </p:nvSpPr>
        <p:spPr>
          <a:xfrm>
            <a:off x="5107978" y="1842304"/>
            <a:ext cx="4572000" cy="2805896"/>
          </a:xfrm>
          <a:prstGeom prst="rect">
            <a:avLst/>
          </a:prstGeom>
        </p:spPr>
        <p:txBody>
          <a:bodyPr>
            <a:spAutoFit/>
          </a:bodyPr>
          <a:lstStyle/>
          <a:p>
            <a:pPr marL="228600" indent="-228600" fontAlgn="ctr">
              <a:lnSpc>
                <a:spcPct val="90000"/>
              </a:lnSpc>
              <a:spcBef>
                <a:spcPts val="1000"/>
              </a:spcBef>
              <a:buFont typeface="Arial" panose="020B0604020202020204" pitchFamily="34" charset="0"/>
              <a:buChar char="•"/>
            </a:pPr>
            <a:r>
              <a:rPr lang="en-US" altLang="zh-CN" sz="2000" dirty="0">
                <a:solidFill>
                  <a:srgbClr val="FF0000"/>
                </a:solidFill>
              </a:rPr>
              <a:t>Medical Products and Equipment</a:t>
            </a:r>
          </a:p>
          <a:p>
            <a:pPr marL="228600" indent="-228600" fontAlgn="ctr">
              <a:lnSpc>
                <a:spcPct val="90000"/>
              </a:lnSpc>
              <a:spcBef>
                <a:spcPts val="1000"/>
              </a:spcBef>
              <a:buFont typeface="Arial" panose="020B0604020202020204" pitchFamily="34" charset="0"/>
              <a:buChar char="•"/>
            </a:pPr>
            <a:r>
              <a:rPr lang="en-US" altLang="zh-CN" sz="2000" dirty="0">
                <a:solidFill>
                  <a:srgbClr val="FF0000"/>
                </a:solidFill>
              </a:rPr>
              <a:t>Metals</a:t>
            </a:r>
          </a:p>
          <a:p>
            <a:pPr marL="228600" indent="-228600" fontAlgn="ctr">
              <a:lnSpc>
                <a:spcPct val="90000"/>
              </a:lnSpc>
              <a:spcBef>
                <a:spcPts val="1000"/>
              </a:spcBef>
              <a:buFont typeface="Arial" panose="020B0604020202020204" pitchFamily="34" charset="0"/>
              <a:buChar char="•"/>
            </a:pPr>
            <a:r>
              <a:rPr lang="en-US" altLang="zh-CN" sz="2000" dirty="0">
                <a:solidFill>
                  <a:srgbClr val="FF0000"/>
                </a:solidFill>
              </a:rPr>
              <a:t>Motor Vehicles and Parts</a:t>
            </a:r>
          </a:p>
          <a:p>
            <a:pPr marL="228600" indent="-228600" fontAlgn="ctr">
              <a:lnSpc>
                <a:spcPct val="90000"/>
              </a:lnSpc>
              <a:spcBef>
                <a:spcPts val="1000"/>
              </a:spcBef>
              <a:buFont typeface="Arial" panose="020B0604020202020204" pitchFamily="34" charset="0"/>
              <a:buChar char="•"/>
            </a:pPr>
            <a:r>
              <a:rPr lang="en-US" altLang="zh-CN" sz="2000" dirty="0">
                <a:solidFill>
                  <a:srgbClr val="FF0000"/>
                </a:solidFill>
              </a:rPr>
              <a:t>Packaging, Containers</a:t>
            </a:r>
          </a:p>
          <a:p>
            <a:pPr marL="228600" indent="-228600" fontAlgn="ctr">
              <a:lnSpc>
                <a:spcPct val="90000"/>
              </a:lnSpc>
              <a:spcBef>
                <a:spcPts val="1000"/>
              </a:spcBef>
              <a:buFont typeface="Arial" panose="020B0604020202020204" pitchFamily="34" charset="0"/>
              <a:buChar char="•"/>
            </a:pPr>
            <a:r>
              <a:rPr lang="en-US" altLang="zh-CN" sz="2000" dirty="0">
                <a:solidFill>
                  <a:srgbClr val="FF0000"/>
                </a:solidFill>
              </a:rPr>
              <a:t>Telecommunications</a:t>
            </a:r>
          </a:p>
          <a:p>
            <a:pPr marL="228600" indent="-228600" fontAlgn="ctr">
              <a:lnSpc>
                <a:spcPct val="90000"/>
              </a:lnSpc>
              <a:spcBef>
                <a:spcPts val="1000"/>
              </a:spcBef>
              <a:buFont typeface="Arial" panose="020B0604020202020204" pitchFamily="34" charset="0"/>
              <a:buChar char="•"/>
            </a:pPr>
            <a:r>
              <a:rPr lang="en-US" altLang="zh-CN" sz="2000" dirty="0">
                <a:solidFill>
                  <a:srgbClr val="FF0000"/>
                </a:solidFill>
              </a:rPr>
              <a:t>Railroads</a:t>
            </a:r>
          </a:p>
          <a:p>
            <a:pPr marL="228600" indent="-228600" fontAlgn="ctr">
              <a:lnSpc>
                <a:spcPct val="90000"/>
              </a:lnSpc>
              <a:spcBef>
                <a:spcPts val="1000"/>
              </a:spcBef>
              <a:buFont typeface="Arial" panose="020B0604020202020204" pitchFamily="34" charset="0"/>
              <a:buChar char="•"/>
            </a:pPr>
            <a:r>
              <a:rPr lang="en-US" altLang="zh-CN" sz="2000" dirty="0">
                <a:solidFill>
                  <a:srgbClr val="FF0000"/>
                </a:solidFill>
              </a:rPr>
              <a:t>Utilities: Gas and Electric</a:t>
            </a:r>
          </a:p>
        </p:txBody>
      </p:sp>
    </p:spTree>
    <p:extLst>
      <p:ext uri="{BB962C8B-B14F-4D97-AF65-F5344CB8AC3E}">
        <p14:creationId xmlns:p14="http://schemas.microsoft.com/office/powerpoint/2010/main" val="157630631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1" y="457201"/>
            <a:ext cx="8534400" cy="1066799"/>
          </a:xfrm>
        </p:spPr>
        <p:txBody>
          <a:bodyPr>
            <a:normAutofit fontScale="90000"/>
          </a:bodyPr>
          <a:lstStyle/>
          <a:p>
            <a:r>
              <a:rPr lang="en-US" b="1" dirty="0"/>
              <a:t>Limitations and Recommendations For Future Research</a:t>
            </a:r>
            <a:endParaRPr lang="en-US" dirty="0"/>
          </a:p>
        </p:txBody>
      </p:sp>
      <p:sp>
        <p:nvSpPr>
          <p:cNvPr id="4" name="Content Placeholder 3"/>
          <p:cNvSpPr>
            <a:spLocks noGrp="1"/>
          </p:cNvSpPr>
          <p:nvPr>
            <p:ph idx="1"/>
          </p:nvPr>
        </p:nvSpPr>
        <p:spPr>
          <a:xfrm>
            <a:off x="609601" y="1800692"/>
            <a:ext cx="5562599" cy="4676308"/>
          </a:xfrm>
        </p:spPr>
        <p:txBody>
          <a:bodyPr>
            <a:normAutofit/>
          </a:bodyPr>
          <a:lstStyle/>
          <a:p>
            <a:r>
              <a:rPr lang="en-US" b="1" dirty="0"/>
              <a:t>Limitations:</a:t>
            </a:r>
            <a:endParaRPr lang="en-US" dirty="0"/>
          </a:p>
          <a:p>
            <a:pPr lvl="1" fontAlgn="base"/>
            <a:r>
              <a:rPr lang="en-US" b="1" dirty="0"/>
              <a:t>Fortune 500 </a:t>
            </a:r>
            <a:r>
              <a:rPr lang="en-US" dirty="0"/>
              <a:t>companies only</a:t>
            </a:r>
          </a:p>
          <a:p>
            <a:pPr lvl="1" fontAlgn="base"/>
            <a:r>
              <a:rPr lang="en-US" b="1" dirty="0"/>
              <a:t>CSR</a:t>
            </a:r>
            <a:r>
              <a:rPr lang="en-US" dirty="0"/>
              <a:t> from 1991 – 2015</a:t>
            </a:r>
          </a:p>
          <a:p>
            <a:pPr lvl="1" fontAlgn="base"/>
            <a:r>
              <a:rPr lang="en-US" b="1" dirty="0"/>
              <a:t>Patent count </a:t>
            </a:r>
            <a:r>
              <a:rPr lang="en-US" dirty="0"/>
              <a:t>from 2005 – 2015</a:t>
            </a:r>
          </a:p>
          <a:p>
            <a:pPr lvl="1" fontAlgn="base"/>
            <a:r>
              <a:rPr lang="en-US" dirty="0"/>
              <a:t>No </a:t>
            </a:r>
            <a:r>
              <a:rPr lang="en-US" b="1" dirty="0"/>
              <a:t>Economic</a:t>
            </a:r>
            <a:r>
              <a:rPr lang="en-US" dirty="0"/>
              <a:t> data such as inflation &amp; taxes</a:t>
            </a:r>
          </a:p>
          <a:p>
            <a:pPr lvl="1" fontAlgn="base"/>
            <a:r>
              <a:rPr lang="en-US" dirty="0"/>
              <a:t>No </a:t>
            </a:r>
            <a:r>
              <a:rPr lang="en-US" b="1" dirty="0"/>
              <a:t>Marketing</a:t>
            </a:r>
            <a:r>
              <a:rPr lang="en-US" dirty="0"/>
              <a:t> / </a:t>
            </a:r>
            <a:r>
              <a:rPr lang="en-US" b="1" dirty="0"/>
              <a:t>PR</a:t>
            </a:r>
            <a:r>
              <a:rPr lang="en-US" dirty="0"/>
              <a:t> data</a:t>
            </a:r>
          </a:p>
          <a:p>
            <a:pPr lvl="1" fontAlgn="base"/>
            <a:r>
              <a:rPr lang="en-US" dirty="0"/>
              <a:t>No </a:t>
            </a:r>
            <a:r>
              <a:rPr lang="en-US" b="1" dirty="0"/>
              <a:t>Congress</a:t>
            </a:r>
            <a:r>
              <a:rPr lang="en-US" dirty="0"/>
              <a:t>, </a:t>
            </a:r>
            <a:r>
              <a:rPr lang="en-US" b="1" dirty="0"/>
              <a:t>Senate</a:t>
            </a:r>
            <a:r>
              <a:rPr lang="en-US" dirty="0"/>
              <a:t>, or </a:t>
            </a:r>
            <a:r>
              <a:rPr lang="en-US" b="1" dirty="0"/>
              <a:t>Contribution</a:t>
            </a:r>
            <a:r>
              <a:rPr lang="en-US" dirty="0"/>
              <a:t> data</a:t>
            </a:r>
          </a:p>
          <a:p>
            <a:pPr lvl="1" fontAlgn="base"/>
            <a:r>
              <a:rPr lang="en-US" dirty="0"/>
              <a:t>No </a:t>
            </a:r>
            <a:r>
              <a:rPr lang="en-US" b="1" dirty="0"/>
              <a:t>International</a:t>
            </a:r>
            <a:r>
              <a:rPr lang="en-US" dirty="0"/>
              <a:t> data</a:t>
            </a:r>
          </a:p>
          <a:p>
            <a:pPr fontAlgn="base"/>
            <a:r>
              <a:rPr lang="en-US" dirty="0"/>
              <a:t>Future research should account for the above variables</a:t>
            </a:r>
          </a:p>
          <a:p>
            <a:endParaRPr lang="en-US" dirty="0"/>
          </a:p>
        </p:txBody>
      </p:sp>
      <p:pic>
        <p:nvPicPr>
          <p:cNvPr id="5" name="Picture 4" descr="Problem Solving | Guy Harris: The Recovering Engine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5818" y="2057401"/>
            <a:ext cx="3061809" cy="2438400"/>
          </a:xfrm>
          <a:prstGeom prst="rect">
            <a:avLst/>
          </a:prstGeom>
        </p:spPr>
      </p:pic>
    </p:spTree>
    <p:extLst>
      <p:ext uri="{BB962C8B-B14F-4D97-AF65-F5344CB8AC3E}">
        <p14:creationId xmlns:p14="http://schemas.microsoft.com/office/powerpoint/2010/main" val="326158613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pic>
        <p:nvPicPr>
          <p:cNvPr id="6" name="Picture 5" descr="... attentivement le dialogue ci-dessous puis répondez aux question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000" y="1143000"/>
            <a:ext cx="6426200" cy="4819650"/>
          </a:xfrm>
          <a:prstGeom prst="rect">
            <a:avLst/>
          </a:prstGeom>
        </p:spPr>
      </p:pic>
    </p:spTree>
    <p:extLst>
      <p:ext uri="{BB962C8B-B14F-4D97-AF65-F5344CB8AC3E}">
        <p14:creationId xmlns:p14="http://schemas.microsoft.com/office/powerpoint/2010/main" val="329177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2286000"/>
            <a:ext cx="7704667" cy="1981200"/>
          </a:xfrm>
        </p:spPr>
        <p:txBody>
          <a:bodyPr/>
          <a:lstStyle/>
          <a:p>
            <a:r>
              <a:rPr lang="en-US" dirty="0"/>
              <a:t>Supplemental Information</a:t>
            </a:r>
          </a:p>
        </p:txBody>
      </p:sp>
    </p:spTree>
    <p:extLst>
      <p:ext uri="{BB962C8B-B14F-4D97-AF65-F5344CB8AC3E}">
        <p14:creationId xmlns:p14="http://schemas.microsoft.com/office/powerpoint/2010/main" val="78772635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2133" y="457201"/>
            <a:ext cx="7704667" cy="1371599"/>
          </a:xfrm>
        </p:spPr>
        <p:txBody>
          <a:bodyPr/>
          <a:lstStyle/>
          <a:p>
            <a:r>
              <a:rPr lang="en-US" sz="3600" b="1" dirty="0"/>
              <a:t>Competitive</a:t>
            </a:r>
            <a:r>
              <a:rPr lang="en-US" dirty="0"/>
              <a:t> </a:t>
            </a:r>
            <a:r>
              <a:rPr lang="en-US" sz="3600" b="1" dirty="0"/>
              <a:t>analytics</a:t>
            </a:r>
          </a:p>
        </p:txBody>
      </p:sp>
      <p:sp>
        <p:nvSpPr>
          <p:cNvPr id="3" name="Content Placeholder 2"/>
          <p:cNvSpPr>
            <a:spLocks noGrp="1"/>
          </p:cNvSpPr>
          <p:nvPr>
            <p:ph idx="1"/>
          </p:nvPr>
        </p:nvSpPr>
        <p:spPr>
          <a:xfrm>
            <a:off x="982133" y="2057400"/>
            <a:ext cx="7704667" cy="3942416"/>
          </a:xfrm>
        </p:spPr>
        <p:txBody>
          <a:bodyPr>
            <a:normAutofit lnSpcReduction="10000"/>
          </a:bodyPr>
          <a:lstStyle/>
          <a:p>
            <a:r>
              <a:rPr lang="en-US" dirty="0"/>
              <a:t>Strong competency in high-growth emerging markets- BRICs</a:t>
            </a:r>
          </a:p>
          <a:p>
            <a:r>
              <a:rPr lang="en-US" dirty="0"/>
              <a:t>Key drivers (Revenue):</a:t>
            </a:r>
          </a:p>
          <a:p>
            <a:pPr lvl="1">
              <a:buFont typeface="Courier New" panose="02070309020205020404" pitchFamily="49" charset="0"/>
              <a:buChar char="o"/>
            </a:pPr>
            <a:r>
              <a:rPr lang="en-US" dirty="0"/>
              <a:t>Repeat business from customers</a:t>
            </a:r>
          </a:p>
          <a:p>
            <a:pPr lvl="1">
              <a:buFont typeface="Courier New" panose="02070309020205020404" pitchFamily="49" charset="0"/>
              <a:buChar char="o"/>
            </a:pPr>
            <a:r>
              <a:rPr lang="en-US" dirty="0"/>
              <a:t>Billing rates – very high</a:t>
            </a:r>
          </a:p>
          <a:p>
            <a:pPr lvl="1">
              <a:buFont typeface="Courier New" panose="02070309020205020404" pitchFamily="49" charset="0"/>
              <a:buChar char="o"/>
            </a:pPr>
            <a:r>
              <a:rPr lang="en-US" dirty="0"/>
              <a:t>Bid and Win new contracts</a:t>
            </a:r>
          </a:p>
          <a:p>
            <a:r>
              <a:rPr lang="en-US" dirty="0"/>
              <a:t>Key drivers (Margin):</a:t>
            </a:r>
          </a:p>
          <a:p>
            <a:pPr lvl="1">
              <a:buFont typeface="Courier New" panose="02070309020205020404" pitchFamily="49" charset="0"/>
              <a:buChar char="o"/>
            </a:pPr>
            <a:r>
              <a:rPr lang="en-US" dirty="0"/>
              <a:t>Selling, General and Administrative Expenses (SGA)</a:t>
            </a:r>
          </a:p>
          <a:p>
            <a:pPr lvl="1">
              <a:buFont typeface="Courier New" panose="02070309020205020404" pitchFamily="49" charset="0"/>
              <a:buChar char="o"/>
            </a:pPr>
            <a:r>
              <a:rPr lang="en-US" dirty="0"/>
              <a:t>Employee cost</a:t>
            </a:r>
          </a:p>
          <a:p>
            <a:pPr lvl="1">
              <a:buFont typeface="Courier New" panose="02070309020205020404" pitchFamily="49" charset="0"/>
              <a:buChar char="o"/>
            </a:pPr>
            <a:endParaRPr lang="en-US" dirty="0"/>
          </a:p>
          <a:p>
            <a:pPr lvl="1">
              <a:buFont typeface="Courier New" panose="02070309020205020404" pitchFamily="49" charset="0"/>
              <a:buChar char="o"/>
            </a:pPr>
            <a:endParaRPr lang="en-US" dirty="0"/>
          </a:p>
        </p:txBody>
      </p:sp>
      <p:pic>
        <p:nvPicPr>
          <p:cNvPr id="4" name="Picture 3" descr="analytic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2514600"/>
            <a:ext cx="2745414" cy="1828800"/>
          </a:xfrm>
          <a:prstGeom prst="rect">
            <a:avLst/>
          </a:prstGeom>
        </p:spPr>
      </p:pic>
    </p:spTree>
    <p:extLst>
      <p:ext uri="{BB962C8B-B14F-4D97-AF65-F5344CB8AC3E}">
        <p14:creationId xmlns:p14="http://schemas.microsoft.com/office/powerpoint/2010/main" val="120617124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t="3390" b="5085"/>
          <a:stretch/>
        </p:blipFill>
        <p:spPr>
          <a:xfrm>
            <a:off x="76200" y="76200"/>
            <a:ext cx="8839200" cy="6781800"/>
          </a:xfrm>
          <a:prstGeom prst="rect">
            <a:avLst/>
          </a:prstGeom>
        </p:spPr>
      </p:pic>
    </p:spTree>
    <p:extLst>
      <p:ext uri="{BB962C8B-B14F-4D97-AF65-F5344CB8AC3E}">
        <p14:creationId xmlns:p14="http://schemas.microsoft.com/office/powerpoint/2010/main" val="39051361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163395"/>
          </a:xfrm>
        </p:spPr>
        <p:txBody>
          <a:bodyPr>
            <a:normAutofit fontScale="90000"/>
          </a:bodyPr>
          <a:lstStyle/>
          <a:p>
            <a:r>
              <a:rPr lang="en-US" dirty="0"/>
              <a:t>Data Collection</a:t>
            </a:r>
            <a:br>
              <a:rPr lang="en-US" dirty="0"/>
            </a:br>
            <a:endParaRPr lang="en-US" dirty="0">
              <a:solidFill>
                <a:schemeClr val="tx2"/>
              </a:solidFill>
            </a:endParaRPr>
          </a:p>
        </p:txBody>
      </p:sp>
      <p:sp>
        <p:nvSpPr>
          <p:cNvPr id="6" name="Rectangle 3"/>
          <p:cNvSpPr>
            <a:spLocks noChangeArrowheads="1"/>
          </p:cNvSpPr>
          <p:nvPr/>
        </p:nvSpPr>
        <p:spPr bwMode="auto">
          <a:xfrm>
            <a:off x="2182134" y="1125654"/>
            <a:ext cx="5105400" cy="50475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363" eaLnBrk="1" hangingPunct="1">
              <a:lnSpc>
                <a:spcPct val="70000"/>
              </a:lnSpc>
              <a:spcBef>
                <a:spcPct val="20000"/>
              </a:spcBef>
            </a:pPr>
            <a:r>
              <a:rPr lang="en-US" altLang="en-US" sz="2800" b="1" dirty="0">
                <a:latin typeface="+mn-lt"/>
              </a:rPr>
              <a:t>List of sources we collected from</a:t>
            </a:r>
          </a:p>
          <a:p>
            <a:pPr defTabSz="914363" eaLnBrk="1" hangingPunct="1">
              <a:lnSpc>
                <a:spcPct val="70000"/>
              </a:lnSpc>
              <a:spcBef>
                <a:spcPct val="20000"/>
              </a:spcBef>
            </a:pPr>
            <a:r>
              <a:rPr lang="en-US" altLang="en-US" sz="2800" b="1" dirty="0">
                <a:latin typeface="+mn-lt"/>
              </a:rPr>
              <a:t>Structured Data:</a:t>
            </a:r>
          </a:p>
          <a:p>
            <a:pPr marL="914400" lvl="1" indent="-396875" defTabSz="914363" eaLnBrk="1" hangingPunct="1">
              <a:lnSpc>
                <a:spcPct val="90000"/>
              </a:lnSpc>
              <a:spcBef>
                <a:spcPct val="20000"/>
              </a:spcBef>
              <a:buBlip>
                <a:blip r:embed="rId3"/>
              </a:buBlip>
            </a:pPr>
            <a:r>
              <a:rPr lang="en-US" altLang="en-US" sz="2400" dirty="0">
                <a:latin typeface="+mn-lt"/>
              </a:rPr>
              <a:t>Federal Archives </a:t>
            </a:r>
          </a:p>
          <a:p>
            <a:pPr marL="914400" lvl="1" indent="-396875" defTabSz="914363" eaLnBrk="1" hangingPunct="1">
              <a:lnSpc>
                <a:spcPct val="90000"/>
              </a:lnSpc>
              <a:spcBef>
                <a:spcPct val="20000"/>
              </a:spcBef>
              <a:buBlip>
                <a:blip r:embed="rId3"/>
              </a:buBlip>
            </a:pPr>
            <a:r>
              <a:rPr lang="en-US" altLang="en-US" sz="2400" dirty="0" err="1">
                <a:latin typeface="+mn-lt"/>
              </a:rPr>
              <a:t>CompuStat</a:t>
            </a:r>
            <a:endParaRPr lang="en-US" altLang="en-US" sz="2400" dirty="0">
              <a:latin typeface="+mn-lt"/>
            </a:endParaRPr>
          </a:p>
          <a:p>
            <a:pPr marL="914400" lvl="1" indent="-396875" defTabSz="914363" eaLnBrk="1" hangingPunct="1">
              <a:lnSpc>
                <a:spcPct val="90000"/>
              </a:lnSpc>
              <a:spcBef>
                <a:spcPct val="20000"/>
              </a:spcBef>
              <a:buBlip>
                <a:blip r:embed="rId3"/>
              </a:buBlip>
            </a:pPr>
            <a:r>
              <a:rPr lang="en-US" altLang="en-US" sz="2400" dirty="0">
                <a:latin typeface="+mn-lt"/>
              </a:rPr>
              <a:t>FEC.gov</a:t>
            </a:r>
          </a:p>
          <a:p>
            <a:pPr marL="914400" lvl="1" indent="-396875" defTabSz="914363" eaLnBrk="1" hangingPunct="1">
              <a:lnSpc>
                <a:spcPct val="90000"/>
              </a:lnSpc>
              <a:spcBef>
                <a:spcPct val="20000"/>
              </a:spcBef>
              <a:buBlip>
                <a:blip r:embed="rId3"/>
              </a:buBlip>
            </a:pPr>
            <a:r>
              <a:rPr lang="en-US" altLang="en-US" sz="2400" dirty="0">
                <a:latin typeface="+mn-lt"/>
              </a:rPr>
              <a:t>US Census Website (NAICS)</a:t>
            </a:r>
          </a:p>
          <a:p>
            <a:pPr marL="0" lvl="1" defTabSz="914363" eaLnBrk="1" hangingPunct="1">
              <a:lnSpc>
                <a:spcPct val="90000"/>
              </a:lnSpc>
              <a:spcBef>
                <a:spcPct val="20000"/>
              </a:spcBef>
            </a:pPr>
            <a:r>
              <a:rPr lang="en-US" altLang="en-US" sz="2800" b="1" dirty="0">
                <a:latin typeface="+mn-lt"/>
              </a:rPr>
              <a:t>Semi-Structured Data (Patents):</a:t>
            </a:r>
          </a:p>
          <a:p>
            <a:pPr marL="914400" lvl="1" indent="-396875" defTabSz="914363" eaLnBrk="1" hangingPunct="1">
              <a:lnSpc>
                <a:spcPct val="90000"/>
              </a:lnSpc>
              <a:spcBef>
                <a:spcPct val="20000"/>
              </a:spcBef>
              <a:buBlip>
                <a:blip r:embed="rId3"/>
              </a:buBlip>
            </a:pPr>
            <a:r>
              <a:rPr lang="en-US" altLang="en-US" sz="2400" dirty="0">
                <a:latin typeface="+mn-lt"/>
              </a:rPr>
              <a:t>US Patent Trademark Office</a:t>
            </a:r>
          </a:p>
          <a:p>
            <a:pPr marL="914400" lvl="1" indent="-396875" defTabSz="914363" eaLnBrk="1" hangingPunct="1">
              <a:lnSpc>
                <a:spcPct val="90000"/>
              </a:lnSpc>
              <a:spcBef>
                <a:spcPct val="20000"/>
              </a:spcBef>
              <a:buBlip>
                <a:blip r:embed="rId3"/>
              </a:buBlip>
            </a:pPr>
            <a:r>
              <a:rPr lang="en-US" altLang="en-US" sz="2400" dirty="0">
                <a:latin typeface="+mn-lt"/>
              </a:rPr>
              <a:t>Data.epo.org</a:t>
            </a:r>
          </a:p>
          <a:p>
            <a:pPr marL="342900" marR="0" lvl="0" indent="-342900" defTabSz="914363" eaLnBrk="1" fontAlgn="base" hangingPunct="1">
              <a:lnSpc>
                <a:spcPct val="70000"/>
              </a:lnSpc>
              <a:spcBef>
                <a:spcPct val="20000"/>
              </a:spcBef>
              <a:spcAft>
                <a:spcPct val="0"/>
              </a:spcAft>
              <a:buClrTx/>
              <a:buSzTx/>
              <a:buFont typeface="Arial" panose="020B0604020202020204" pitchFamily="34" charset="0"/>
              <a:buChar char="•"/>
              <a:tabLst/>
            </a:pPr>
            <a:endParaRPr lang="en-US" altLang="en-US" sz="2400" dirty="0">
              <a:latin typeface="+mn-lt"/>
            </a:endParaRPr>
          </a:p>
          <a:p>
            <a:pPr marL="0" marR="0" lvl="0" indent="0" defTabSz="914363" eaLnBrk="1" fontAlgn="base" hangingPunct="1">
              <a:lnSpc>
                <a:spcPct val="70000"/>
              </a:lnSpc>
              <a:spcBef>
                <a:spcPct val="20000"/>
              </a:spcBef>
              <a:spcAft>
                <a:spcPct val="0"/>
              </a:spcAft>
              <a:buClrTx/>
              <a:buSzTx/>
              <a:buFontTx/>
              <a:buNone/>
              <a:tabLst/>
            </a:pPr>
            <a:r>
              <a:rPr lang="en-US" altLang="en-US" sz="2400" dirty="0">
                <a:latin typeface="+mn-lt"/>
              </a:rPr>
              <a:t>                                                            </a:t>
            </a:r>
          </a:p>
        </p:txBody>
      </p:sp>
      <p:pic>
        <p:nvPicPr>
          <p:cNvPr id="5" name="Picture 4"/>
          <p:cNvPicPr>
            <a:picLocks noChangeAspect="1"/>
          </p:cNvPicPr>
          <p:nvPr/>
        </p:nvPicPr>
        <p:blipFill>
          <a:blip r:embed="rId4"/>
          <a:stretch>
            <a:fillRect/>
          </a:stretch>
        </p:blipFill>
        <p:spPr>
          <a:xfrm>
            <a:off x="293782" y="308698"/>
            <a:ext cx="1526389" cy="1906088"/>
          </a:xfrm>
          <a:prstGeom prst="rect">
            <a:avLst/>
          </a:prstGeom>
        </p:spPr>
      </p:pic>
      <p:pic>
        <p:nvPicPr>
          <p:cNvPr id="4100" name="Picture 4" descr="https://www.cfachicago.org/graphics/compustat_logo.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250" y="5365917"/>
            <a:ext cx="2466670" cy="1195388"/>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923" y="2837843"/>
            <a:ext cx="2131211" cy="1596351"/>
          </a:xfrm>
          <a:prstGeom prst="rect">
            <a:avLst/>
          </a:prstGeom>
        </p:spPr>
      </p:pic>
      <p:pic>
        <p:nvPicPr>
          <p:cNvPr id="9" name="Picture 8" descr="元のファイル ‎ (SVG ファイル、720 × 720 ピクセル ..."/>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86599" y="308698"/>
            <a:ext cx="1760851" cy="1760851"/>
          </a:xfrm>
          <a:prstGeom prst="rect">
            <a:avLst/>
          </a:prstGeom>
        </p:spPr>
      </p:pic>
      <p:pic>
        <p:nvPicPr>
          <p:cNvPr id="10" name="Picture 9" descr="Report: European Patent Office Tapped Computers"/>
          <p:cNvPicPr>
            <a:picLocks noChangeAspect="1"/>
          </p:cNvPicPr>
          <p:nvPr/>
        </p:nvPicPr>
        <p:blipFill rotWithShape="1">
          <a:blip r:embed="rId8">
            <a:extLst>
              <a:ext uri="{28A0092B-C50C-407E-A947-70E740481C1C}">
                <a14:useLocalDpi xmlns:a14="http://schemas.microsoft.com/office/drawing/2010/main" val="0"/>
              </a:ext>
            </a:extLst>
          </a:blip>
          <a:srcRect t="21662" b="22088"/>
          <a:stretch/>
        </p:blipFill>
        <p:spPr>
          <a:xfrm>
            <a:off x="4953000" y="5486400"/>
            <a:ext cx="2438400" cy="1371600"/>
          </a:xfrm>
          <a:prstGeom prst="rect">
            <a:avLst/>
          </a:prstGeom>
        </p:spPr>
      </p:pic>
      <p:pic>
        <p:nvPicPr>
          <p:cNvPr id="11" name="Picture 10" descr="Fichier d'origine ‎ (Fichier SVG, résolution de 720 × 720 pixels ..."/>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130656" y="2837843"/>
            <a:ext cx="1789222" cy="1789222"/>
          </a:xfrm>
          <a:prstGeom prst="rect">
            <a:avLst/>
          </a:prstGeom>
        </p:spPr>
      </p:pic>
    </p:spTree>
    <p:extLst>
      <p:ext uri="{BB962C8B-B14F-4D97-AF65-F5344CB8AC3E}">
        <p14:creationId xmlns:p14="http://schemas.microsoft.com/office/powerpoint/2010/main" val="347432575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4146" b="4649"/>
          <a:stretch/>
        </p:blipFill>
        <p:spPr>
          <a:xfrm>
            <a:off x="152400" y="0"/>
            <a:ext cx="8707902" cy="6683913"/>
          </a:xfrm>
          <a:prstGeom prst="rect">
            <a:avLst/>
          </a:prstGeom>
        </p:spPr>
      </p:pic>
    </p:spTree>
    <p:extLst>
      <p:ext uri="{BB962C8B-B14F-4D97-AF65-F5344CB8AC3E}">
        <p14:creationId xmlns:p14="http://schemas.microsoft.com/office/powerpoint/2010/main" val="190482334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t="7493" b="4089"/>
          <a:stretch/>
        </p:blipFill>
        <p:spPr>
          <a:xfrm>
            <a:off x="152400" y="16412"/>
            <a:ext cx="8839200" cy="6689188"/>
          </a:xfrm>
          <a:prstGeom prst="rect">
            <a:avLst/>
          </a:prstGeom>
        </p:spPr>
      </p:pic>
    </p:spTree>
    <p:extLst>
      <p:ext uri="{BB962C8B-B14F-4D97-AF65-F5344CB8AC3E}">
        <p14:creationId xmlns:p14="http://schemas.microsoft.com/office/powerpoint/2010/main" val="53473876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3846" r="2198" b="70513"/>
          <a:stretch/>
        </p:blipFill>
        <p:spPr>
          <a:xfrm>
            <a:off x="914400" y="533400"/>
            <a:ext cx="6781800" cy="1524000"/>
          </a:xfrm>
          <a:prstGeom prst="rect">
            <a:avLst/>
          </a:prstGeom>
        </p:spPr>
      </p:pic>
      <p:pic>
        <p:nvPicPr>
          <p:cNvPr id="7" name="Picture 6"/>
          <p:cNvPicPr>
            <a:picLocks noChangeAspect="1"/>
          </p:cNvPicPr>
          <p:nvPr/>
        </p:nvPicPr>
        <p:blipFill rotWithShape="1">
          <a:blip r:embed="rId2"/>
          <a:srcRect t="37928" b="5129"/>
          <a:stretch/>
        </p:blipFill>
        <p:spPr>
          <a:xfrm>
            <a:off x="907366" y="2057400"/>
            <a:ext cx="6934200" cy="3384452"/>
          </a:xfrm>
          <a:prstGeom prst="rect">
            <a:avLst/>
          </a:prstGeom>
        </p:spPr>
      </p:pic>
    </p:spTree>
    <p:extLst>
      <p:ext uri="{BB962C8B-B14F-4D97-AF65-F5344CB8AC3E}">
        <p14:creationId xmlns:p14="http://schemas.microsoft.com/office/powerpoint/2010/main" val="261548680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3279" b="4918"/>
          <a:stretch/>
        </p:blipFill>
        <p:spPr>
          <a:xfrm>
            <a:off x="990600" y="990600"/>
            <a:ext cx="7162800" cy="5105399"/>
          </a:xfrm>
          <a:prstGeom prst="rect">
            <a:avLst/>
          </a:prstGeom>
        </p:spPr>
      </p:pic>
    </p:spTree>
    <p:extLst>
      <p:ext uri="{BB962C8B-B14F-4D97-AF65-F5344CB8AC3E}">
        <p14:creationId xmlns:p14="http://schemas.microsoft.com/office/powerpoint/2010/main" val="15775578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rotWithShape="1">
          <a:blip r:embed="rId2"/>
          <a:srcRect t="4545" b="6061"/>
          <a:stretch/>
        </p:blipFill>
        <p:spPr>
          <a:xfrm>
            <a:off x="1143000" y="381000"/>
            <a:ext cx="7086600" cy="5715000"/>
          </a:xfrm>
          <a:prstGeom prst="rect">
            <a:avLst/>
          </a:prstGeom>
        </p:spPr>
      </p:pic>
    </p:spTree>
    <p:extLst>
      <p:ext uri="{BB962C8B-B14F-4D97-AF65-F5344CB8AC3E}">
        <p14:creationId xmlns:p14="http://schemas.microsoft.com/office/powerpoint/2010/main" val="383195796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Comparison</a:t>
            </a:r>
          </a:p>
        </p:txBody>
      </p:sp>
      <p:sp>
        <p:nvSpPr>
          <p:cNvPr id="6" name="Rectangle 5"/>
          <p:cNvSpPr/>
          <p:nvPr/>
        </p:nvSpPr>
        <p:spPr>
          <a:xfrm>
            <a:off x="1524000" y="1981200"/>
            <a:ext cx="5610767" cy="2062103"/>
          </a:xfrm>
          <a:prstGeom prst="rect">
            <a:avLst/>
          </a:prstGeom>
        </p:spPr>
        <p:txBody>
          <a:bodyPr wrap="none">
            <a:spAutoFit/>
          </a:bodyPr>
          <a:lstStyle/>
          <a:p>
            <a:r>
              <a:rPr lang="en-US" sz="1600" b="1" i="1" dirty="0">
                <a:solidFill>
                  <a:srgbClr val="C00000"/>
                </a:solidFill>
              </a:rPr>
              <a:t>Telecommunications</a:t>
            </a:r>
          </a:p>
          <a:p>
            <a:pPr marL="0" lvl="1"/>
            <a:r>
              <a:rPr lang="en-US" sz="1600" dirty="0"/>
              <a:t>Old:</a:t>
            </a:r>
          </a:p>
          <a:p>
            <a:pPr marL="0" lvl="1"/>
            <a:r>
              <a:rPr lang="en-US" sz="1600" dirty="0"/>
              <a:t>Revenue = -670392 + 334*year + 368</a:t>
            </a:r>
            <a:r>
              <a:rPr lang="zh-CN" altLang="en-US" sz="1600" dirty="0"/>
              <a:t>*</a:t>
            </a:r>
            <a:r>
              <a:rPr lang="en-US" sz="1600" dirty="0"/>
              <a:t>employees + </a:t>
            </a:r>
            <a:r>
              <a:rPr lang="en-US" altLang="zh-CN" sz="1600" dirty="0"/>
              <a:t>4377</a:t>
            </a:r>
            <a:r>
              <a:rPr lang="zh-CN" altLang="en-US" sz="1600" dirty="0"/>
              <a:t>*</a:t>
            </a:r>
            <a:r>
              <a:rPr lang="en-US" sz="1600" dirty="0"/>
              <a:t>political</a:t>
            </a:r>
          </a:p>
          <a:p>
            <a:pPr marL="0" lvl="1"/>
            <a:r>
              <a:rPr lang="en-US" sz="1600" dirty="0"/>
              <a:t>R-Square: 86%</a:t>
            </a:r>
          </a:p>
          <a:p>
            <a:endParaRPr lang="en-US" sz="1600" dirty="0"/>
          </a:p>
          <a:p>
            <a:r>
              <a:rPr lang="en-US" sz="1600" dirty="0"/>
              <a:t>New: </a:t>
            </a:r>
          </a:p>
          <a:p>
            <a:r>
              <a:rPr lang="en-US" sz="1600" dirty="0" err="1"/>
              <a:t>Logrev</a:t>
            </a:r>
            <a:r>
              <a:rPr lang="en-US" sz="1600" dirty="0"/>
              <a:t> = -117 + 0.06*year + 0.99*</a:t>
            </a:r>
            <a:r>
              <a:rPr lang="en-US" sz="1600" dirty="0" err="1"/>
              <a:t>logemp</a:t>
            </a:r>
            <a:r>
              <a:rPr lang="en-US" sz="1600" dirty="0"/>
              <a:t> – 0.08*political</a:t>
            </a:r>
          </a:p>
          <a:p>
            <a:r>
              <a:rPr lang="en-US" sz="1600" dirty="0"/>
              <a:t>R-Square: 98%</a:t>
            </a:r>
          </a:p>
        </p:txBody>
      </p:sp>
      <p:sp>
        <p:nvSpPr>
          <p:cNvPr id="7" name="Rectangle 6"/>
          <p:cNvSpPr/>
          <p:nvPr/>
        </p:nvSpPr>
        <p:spPr>
          <a:xfrm>
            <a:off x="1006942" y="4191000"/>
            <a:ext cx="5986254" cy="2062103"/>
          </a:xfrm>
          <a:prstGeom prst="rect">
            <a:avLst/>
          </a:prstGeom>
        </p:spPr>
        <p:txBody>
          <a:bodyPr wrap="none">
            <a:spAutoFit/>
          </a:bodyPr>
          <a:lstStyle/>
          <a:p>
            <a:pPr lvl="1"/>
            <a:r>
              <a:rPr lang="en-US" sz="1600" b="1" i="1" dirty="0">
                <a:solidFill>
                  <a:srgbClr val="C00000"/>
                </a:solidFill>
              </a:rPr>
              <a:t>Utilities: Gas and Electric</a:t>
            </a:r>
          </a:p>
          <a:p>
            <a:pPr lvl="1"/>
            <a:r>
              <a:rPr lang="en-US" sz="1600" dirty="0"/>
              <a:t>Old: </a:t>
            </a:r>
          </a:p>
          <a:p>
            <a:pPr lvl="1"/>
            <a:r>
              <a:rPr lang="en-US" sz="1600" dirty="0" err="1"/>
              <a:t>Logrev</a:t>
            </a:r>
            <a:r>
              <a:rPr lang="en-US" sz="1600" dirty="0"/>
              <a:t> = -132 + 0.07*year + 0.92*</a:t>
            </a:r>
            <a:r>
              <a:rPr lang="en-US" sz="1600" dirty="0" err="1"/>
              <a:t>logemp</a:t>
            </a:r>
            <a:r>
              <a:rPr lang="en-US" sz="1600" dirty="0"/>
              <a:t> – 0.15*political</a:t>
            </a:r>
          </a:p>
          <a:p>
            <a:pPr lvl="1"/>
            <a:r>
              <a:rPr lang="en-US" sz="1600" dirty="0"/>
              <a:t>R-Square: 95%</a:t>
            </a:r>
          </a:p>
          <a:p>
            <a:pPr lvl="1"/>
            <a:endParaRPr lang="en-US" sz="1600" dirty="0"/>
          </a:p>
          <a:p>
            <a:pPr lvl="1"/>
            <a:r>
              <a:rPr lang="en-US" sz="1600" dirty="0"/>
              <a:t>New:</a:t>
            </a:r>
          </a:p>
          <a:p>
            <a:pPr lvl="1"/>
            <a:r>
              <a:rPr lang="en-US" sz="1600" dirty="0"/>
              <a:t>Revenue = -454306+ 229*year + 289</a:t>
            </a:r>
            <a:r>
              <a:rPr lang="zh-CN" altLang="en-US" sz="1600" dirty="0"/>
              <a:t>*</a:t>
            </a:r>
            <a:r>
              <a:rPr lang="en-US" sz="1600" dirty="0"/>
              <a:t>employees + </a:t>
            </a:r>
            <a:r>
              <a:rPr lang="en-US" altLang="zh-CN" sz="1600" dirty="0"/>
              <a:t>533</a:t>
            </a:r>
            <a:r>
              <a:rPr lang="zh-CN" altLang="en-US" sz="1600" dirty="0"/>
              <a:t>*</a:t>
            </a:r>
            <a:r>
              <a:rPr lang="en-US" sz="1600" dirty="0"/>
              <a:t>political</a:t>
            </a:r>
          </a:p>
          <a:p>
            <a:pPr lvl="1"/>
            <a:r>
              <a:rPr lang="en-US" sz="1600" dirty="0"/>
              <a:t>R-Square: 62%</a:t>
            </a:r>
          </a:p>
        </p:txBody>
      </p:sp>
    </p:spTree>
    <p:extLst>
      <p:ext uri="{BB962C8B-B14F-4D97-AF65-F5344CB8AC3E}">
        <p14:creationId xmlns:p14="http://schemas.microsoft.com/office/powerpoint/2010/main" val="283712518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5829"/>
            <a:ext cx="7704667" cy="1311230"/>
          </a:xfrm>
        </p:spPr>
        <p:txBody>
          <a:bodyPr/>
          <a:lstStyle/>
          <a:p>
            <a:r>
              <a:rPr lang="en-US" dirty="0"/>
              <a:t>Outcome Comparison</a:t>
            </a:r>
          </a:p>
        </p:txBody>
      </p:sp>
      <p:sp>
        <p:nvSpPr>
          <p:cNvPr id="3" name="Content Placeholder 2"/>
          <p:cNvSpPr>
            <a:spLocks noGrp="1"/>
          </p:cNvSpPr>
          <p:nvPr>
            <p:ph idx="1"/>
          </p:nvPr>
        </p:nvSpPr>
        <p:spPr>
          <a:xfrm>
            <a:off x="998367" y="1649344"/>
            <a:ext cx="3101114" cy="4268014"/>
          </a:xfrm>
          <a:noFill/>
          <a:ln w="19050">
            <a:noFill/>
          </a:ln>
        </p:spPr>
        <p:style>
          <a:lnRef idx="2">
            <a:schemeClr val="accent5"/>
          </a:lnRef>
          <a:fillRef idx="1">
            <a:schemeClr val="lt1"/>
          </a:fillRef>
          <a:effectRef idx="0">
            <a:schemeClr val="accent5"/>
          </a:effectRef>
          <a:fontRef idx="minor">
            <a:schemeClr val="dk1"/>
          </a:fontRef>
        </p:style>
        <p:txBody>
          <a:bodyPr>
            <a:normAutofit/>
          </a:bodyPr>
          <a:lstStyle/>
          <a:p>
            <a:pPr marL="0" lvl="1" indent="0">
              <a:spcBef>
                <a:spcPts val="750"/>
              </a:spcBef>
              <a:buNone/>
            </a:pPr>
            <a:r>
              <a:rPr lang="en-US" sz="1600" b="1" i="1" dirty="0"/>
              <a:t>Democrat</a:t>
            </a:r>
            <a:r>
              <a:rPr lang="en-US" sz="1600" dirty="0"/>
              <a:t>:</a:t>
            </a:r>
          </a:p>
          <a:p>
            <a:pPr fontAlgn="ctr"/>
            <a:r>
              <a:rPr lang="en-US" altLang="zh-CN" sz="1400" dirty="0"/>
              <a:t>Airlines</a:t>
            </a:r>
          </a:p>
          <a:p>
            <a:pPr fontAlgn="ctr"/>
            <a:r>
              <a:rPr lang="en-US" altLang="zh-CN" sz="1400" dirty="0"/>
              <a:t>Financial Data Services</a:t>
            </a:r>
          </a:p>
          <a:p>
            <a:pPr fontAlgn="ctr"/>
            <a:r>
              <a:rPr lang="en-US" altLang="zh-CN" sz="1400" dirty="0"/>
              <a:t>Food and Drug Stores</a:t>
            </a:r>
          </a:p>
          <a:p>
            <a:pPr fontAlgn="ctr"/>
            <a:r>
              <a:rPr lang="en-US" altLang="zh-CN" sz="1400" dirty="0"/>
              <a:t>Food Consumer Products</a:t>
            </a:r>
          </a:p>
          <a:p>
            <a:pPr fontAlgn="ctr"/>
            <a:r>
              <a:rPr lang="en-US" altLang="zh-CN" sz="1400" dirty="0"/>
              <a:t>Pharmaceuticals</a:t>
            </a:r>
          </a:p>
          <a:p>
            <a:pPr fontAlgn="ctr"/>
            <a:r>
              <a:rPr lang="en-US" altLang="zh-CN" sz="1400" dirty="0"/>
              <a:t>Pipelines</a:t>
            </a:r>
          </a:p>
          <a:p>
            <a:pPr fontAlgn="ctr"/>
            <a:r>
              <a:rPr lang="en-US" altLang="zh-CN" sz="1400" u="sng" dirty="0"/>
              <a:t>Telecommunications</a:t>
            </a:r>
          </a:p>
          <a:p>
            <a:pPr fontAlgn="ctr"/>
            <a:r>
              <a:rPr lang="en-US" altLang="zh-CN" sz="1400" dirty="0"/>
              <a:t>Transportation and Logistics</a:t>
            </a:r>
          </a:p>
          <a:p>
            <a:pPr fontAlgn="ctr"/>
            <a:r>
              <a:rPr lang="en-US" altLang="zh-CN" sz="1400" dirty="0"/>
              <a:t>Computers, Office Equipment</a:t>
            </a:r>
          </a:p>
          <a:p>
            <a:pPr fontAlgn="ctr"/>
            <a:r>
              <a:rPr lang="en-US" altLang="zh-CN" sz="1400" dirty="0"/>
              <a:t>Oil and Gas Equipment, Services</a:t>
            </a:r>
          </a:p>
          <a:p>
            <a:pPr fontAlgn="ctr"/>
            <a:r>
              <a:rPr lang="en-US" altLang="zh-CN" sz="1400" u="sng" dirty="0"/>
              <a:t>Utilities: Gas and Electric</a:t>
            </a:r>
            <a:endParaRPr lang="en-US" sz="1400" dirty="0"/>
          </a:p>
        </p:txBody>
      </p:sp>
      <p:sp>
        <p:nvSpPr>
          <p:cNvPr id="4" name="Content Placeholder 2"/>
          <p:cNvSpPr txBox="1">
            <a:spLocks/>
          </p:cNvSpPr>
          <p:nvPr/>
        </p:nvSpPr>
        <p:spPr>
          <a:xfrm>
            <a:off x="4419600" y="1649344"/>
            <a:ext cx="3597799" cy="3515894"/>
          </a:xfrm>
          <a:prstGeom prst="rect">
            <a:avLst/>
          </a:prstGeom>
          <a:noFill/>
          <a:ln w="19050">
            <a:noFill/>
          </a:ln>
        </p:spPr>
        <p:style>
          <a:lnRef idx="2">
            <a:schemeClr val="accent5"/>
          </a:lnRef>
          <a:fillRef idx="1">
            <a:schemeClr val="lt1"/>
          </a:fillRef>
          <a:effectRef idx="0">
            <a:schemeClr val="accent5"/>
          </a:effectRef>
          <a:fontRef idx="minor">
            <a:schemeClr val="dk1"/>
          </a:fontRef>
        </p:style>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750"/>
              </a:spcBef>
              <a:buNone/>
            </a:pPr>
            <a:r>
              <a:rPr lang="en-US" sz="1600" b="1" i="1" dirty="0"/>
              <a:t>Republican</a:t>
            </a:r>
            <a:r>
              <a:rPr lang="en-US" sz="1600" dirty="0"/>
              <a:t>:</a:t>
            </a:r>
          </a:p>
          <a:p>
            <a:pPr fontAlgn="ctr"/>
            <a:r>
              <a:rPr lang="en-US" altLang="zh-CN" sz="1600" dirty="0"/>
              <a:t>Aerospace and Defense</a:t>
            </a:r>
          </a:p>
          <a:p>
            <a:pPr fontAlgn="ctr"/>
            <a:r>
              <a:rPr lang="en-US" altLang="zh-CN" sz="1600" dirty="0"/>
              <a:t>Chemicals</a:t>
            </a:r>
          </a:p>
          <a:p>
            <a:pPr fontAlgn="ctr"/>
            <a:r>
              <a:rPr lang="en-US" altLang="zh-CN" sz="1600" dirty="0"/>
              <a:t>Commercial Banks</a:t>
            </a:r>
          </a:p>
          <a:p>
            <a:pPr fontAlgn="ctr"/>
            <a:r>
              <a:rPr lang="en-US" altLang="zh-CN" sz="1600" dirty="0"/>
              <a:t>Electronics, Electrical Equip.</a:t>
            </a:r>
          </a:p>
          <a:p>
            <a:pPr fontAlgn="ctr"/>
            <a:r>
              <a:rPr lang="en-US" altLang="zh-CN" sz="1600" dirty="0"/>
              <a:t>Energy</a:t>
            </a:r>
          </a:p>
          <a:p>
            <a:pPr fontAlgn="ctr"/>
            <a:r>
              <a:rPr lang="en-US" altLang="zh-CN" sz="1600" dirty="0"/>
              <a:t>General Merchandisers</a:t>
            </a:r>
          </a:p>
          <a:p>
            <a:pPr fontAlgn="ctr"/>
            <a:r>
              <a:rPr lang="en-US" altLang="zh-CN" sz="1600" dirty="0"/>
              <a:t>Mail, Package, and Freight Delivery</a:t>
            </a:r>
          </a:p>
          <a:p>
            <a:pPr fontAlgn="ctr"/>
            <a:r>
              <a:rPr lang="en-US" altLang="zh-CN" sz="1600" dirty="0"/>
              <a:t>Medical Products and Equipment</a:t>
            </a:r>
          </a:p>
          <a:p>
            <a:pPr fontAlgn="ctr"/>
            <a:r>
              <a:rPr lang="en-US" altLang="zh-CN" sz="1600" dirty="0"/>
              <a:t>Metals</a:t>
            </a:r>
          </a:p>
          <a:p>
            <a:pPr fontAlgn="ctr"/>
            <a:r>
              <a:rPr lang="en-US" altLang="zh-CN" sz="1600" dirty="0"/>
              <a:t>Motor Vehicles and Parts</a:t>
            </a:r>
          </a:p>
          <a:p>
            <a:pPr fontAlgn="ctr"/>
            <a:r>
              <a:rPr lang="en-US" altLang="zh-CN" sz="1600" dirty="0"/>
              <a:t>Packaging, Containers</a:t>
            </a:r>
          </a:p>
          <a:p>
            <a:pPr fontAlgn="ctr"/>
            <a:r>
              <a:rPr lang="en-US" altLang="zh-CN" sz="1600" u="sng" dirty="0"/>
              <a:t>Telecommunications</a:t>
            </a:r>
          </a:p>
          <a:p>
            <a:pPr fontAlgn="ctr"/>
            <a:r>
              <a:rPr lang="en-US" altLang="zh-CN" sz="1600" dirty="0"/>
              <a:t>Railroads</a:t>
            </a:r>
          </a:p>
          <a:p>
            <a:pPr fontAlgn="ctr"/>
            <a:r>
              <a:rPr lang="en-US" altLang="zh-CN" sz="1600" u="sng" dirty="0"/>
              <a:t>Utilities: Gas and Electric</a:t>
            </a:r>
          </a:p>
          <a:p>
            <a:pPr marL="0" indent="0" fontAlgn="ctr">
              <a:buNone/>
            </a:pPr>
            <a:endParaRPr lang="en-US" altLang="zh-CN" sz="1600" dirty="0"/>
          </a:p>
        </p:txBody>
      </p:sp>
      <p:sp>
        <p:nvSpPr>
          <p:cNvPr id="5" name="Content Placeholder 2"/>
          <p:cNvSpPr txBox="1">
            <a:spLocks/>
          </p:cNvSpPr>
          <p:nvPr/>
        </p:nvSpPr>
        <p:spPr>
          <a:xfrm>
            <a:off x="4915979" y="5008082"/>
            <a:ext cx="2284922" cy="300437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70000"/>
              </a:lnSpc>
              <a:spcBef>
                <a:spcPts val="750"/>
              </a:spcBef>
              <a:buNone/>
            </a:pPr>
            <a:endParaRPr lang="en-US" altLang="zh-CN" sz="1350" dirty="0"/>
          </a:p>
        </p:txBody>
      </p:sp>
      <p:sp>
        <p:nvSpPr>
          <p:cNvPr id="6" name="Right Arrow 5"/>
          <p:cNvSpPr/>
          <p:nvPr/>
        </p:nvSpPr>
        <p:spPr>
          <a:xfrm>
            <a:off x="3467549" y="3362899"/>
            <a:ext cx="559889" cy="363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extBox 7"/>
          <p:cNvSpPr txBox="1"/>
          <p:nvPr/>
        </p:nvSpPr>
        <p:spPr>
          <a:xfrm>
            <a:off x="5943600" y="941458"/>
            <a:ext cx="1504525" cy="707886"/>
          </a:xfrm>
          <a:prstGeom prst="rect">
            <a:avLst/>
          </a:prstGeom>
          <a:noFill/>
        </p:spPr>
        <p:txBody>
          <a:bodyPr wrap="square" rtlCol="0">
            <a:spAutoFit/>
          </a:bodyPr>
          <a:lstStyle/>
          <a:p>
            <a:pPr algn="ctr"/>
            <a:r>
              <a:rPr lang="en-US" sz="2000" b="1" dirty="0">
                <a:solidFill>
                  <a:srgbClr val="C00000"/>
                </a:solidFill>
              </a:rPr>
              <a:t>New Outcome </a:t>
            </a:r>
          </a:p>
        </p:txBody>
      </p:sp>
      <p:sp>
        <p:nvSpPr>
          <p:cNvPr id="10" name="Rectangle 9"/>
          <p:cNvSpPr/>
          <p:nvPr/>
        </p:nvSpPr>
        <p:spPr>
          <a:xfrm>
            <a:off x="7200901" y="1746435"/>
            <a:ext cx="1839584" cy="884345"/>
          </a:xfrm>
          <a:prstGeom prst="rect">
            <a:avLst/>
          </a:prstGeom>
        </p:spPr>
        <p:txBody>
          <a:bodyPr wrap="square">
            <a:spAutoFit/>
          </a:bodyPr>
          <a:lstStyle/>
          <a:p>
            <a:pPr marL="0" lvl="1">
              <a:lnSpc>
                <a:spcPct val="70000"/>
              </a:lnSpc>
              <a:spcBef>
                <a:spcPts val="750"/>
              </a:spcBef>
            </a:pPr>
            <a:r>
              <a:rPr lang="en-US" sz="1600" b="1" i="1" dirty="0"/>
              <a:t>Democrat</a:t>
            </a:r>
            <a:r>
              <a:rPr lang="en-US" sz="1600" dirty="0"/>
              <a:t>:</a:t>
            </a:r>
          </a:p>
          <a:p>
            <a:pPr marL="0" lvl="1">
              <a:lnSpc>
                <a:spcPct val="70000"/>
              </a:lnSpc>
              <a:spcBef>
                <a:spcPts val="750"/>
              </a:spcBef>
            </a:pPr>
            <a:endParaRPr lang="en-US" sz="1600" dirty="0"/>
          </a:p>
          <a:p>
            <a:pPr marL="214313" indent="-214313" fontAlgn="ctr">
              <a:lnSpc>
                <a:spcPct val="70000"/>
              </a:lnSpc>
              <a:buFont typeface="Arial" panose="020B0604020202020204" pitchFamily="34" charset="0"/>
              <a:buChar char="•"/>
            </a:pPr>
            <a:r>
              <a:rPr lang="en-US" altLang="zh-CN" sz="1600" dirty="0"/>
              <a:t>Hotels, Casinos, Resorts</a:t>
            </a:r>
          </a:p>
        </p:txBody>
      </p:sp>
      <p:sp>
        <p:nvSpPr>
          <p:cNvPr id="11" name="TextBox 10"/>
          <p:cNvSpPr txBox="1"/>
          <p:nvPr/>
        </p:nvSpPr>
        <p:spPr>
          <a:xfrm>
            <a:off x="1447800" y="941458"/>
            <a:ext cx="1508827" cy="707886"/>
          </a:xfrm>
          <a:prstGeom prst="rect">
            <a:avLst/>
          </a:prstGeom>
          <a:noFill/>
        </p:spPr>
        <p:txBody>
          <a:bodyPr wrap="square" rtlCol="0">
            <a:spAutoFit/>
          </a:bodyPr>
          <a:lstStyle/>
          <a:p>
            <a:pPr algn="ctr"/>
            <a:r>
              <a:rPr lang="en-US" sz="2000" b="1" dirty="0">
                <a:solidFill>
                  <a:srgbClr val="C00000"/>
                </a:solidFill>
              </a:rPr>
              <a:t>Previous Outcome </a:t>
            </a:r>
          </a:p>
        </p:txBody>
      </p:sp>
    </p:spTree>
    <p:extLst>
      <p:ext uri="{BB962C8B-B14F-4D97-AF65-F5344CB8AC3E}">
        <p14:creationId xmlns:p14="http://schemas.microsoft.com/office/powerpoint/2010/main" val="115275596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Telecommunications: Revenue vs. Employees </a:t>
            </a:r>
          </a:p>
        </p:txBody>
      </p:sp>
      <p:pic>
        <p:nvPicPr>
          <p:cNvPr id="5" name="Picture 4"/>
          <p:cNvPicPr>
            <a:picLocks noChangeAspect="1"/>
          </p:cNvPicPr>
          <p:nvPr/>
        </p:nvPicPr>
        <p:blipFill>
          <a:blip r:embed="rId2"/>
          <a:stretch>
            <a:fillRect/>
          </a:stretch>
        </p:blipFill>
        <p:spPr>
          <a:xfrm>
            <a:off x="4957972" y="2489037"/>
            <a:ext cx="3919688" cy="2922893"/>
          </a:xfrm>
          <a:prstGeom prst="rect">
            <a:avLst/>
          </a:prstGeom>
        </p:spPr>
      </p:pic>
      <p:pic>
        <p:nvPicPr>
          <p:cNvPr id="10" name="Picture 9"/>
          <p:cNvPicPr>
            <a:picLocks noChangeAspect="1"/>
          </p:cNvPicPr>
          <p:nvPr/>
        </p:nvPicPr>
        <p:blipFill>
          <a:blip r:embed="rId3"/>
          <a:stretch>
            <a:fillRect/>
          </a:stretch>
        </p:blipFill>
        <p:spPr>
          <a:xfrm>
            <a:off x="144895" y="2489037"/>
            <a:ext cx="3969905" cy="2962931"/>
          </a:xfrm>
          <a:prstGeom prst="rect">
            <a:avLst/>
          </a:prstGeom>
        </p:spPr>
      </p:pic>
      <p:sp>
        <p:nvSpPr>
          <p:cNvPr id="12" name="Right Arrow 11"/>
          <p:cNvSpPr/>
          <p:nvPr/>
        </p:nvSpPr>
        <p:spPr>
          <a:xfrm>
            <a:off x="4205097" y="3703967"/>
            <a:ext cx="552937" cy="363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TextBox 2"/>
          <p:cNvSpPr txBox="1"/>
          <p:nvPr/>
        </p:nvSpPr>
        <p:spPr>
          <a:xfrm>
            <a:off x="6016600" y="2304371"/>
            <a:ext cx="2286000" cy="369332"/>
          </a:xfrm>
          <a:prstGeom prst="rect">
            <a:avLst/>
          </a:prstGeom>
          <a:solidFill>
            <a:schemeClr val="bg1"/>
          </a:solidFill>
        </p:spPr>
        <p:txBody>
          <a:bodyPr wrap="square" rtlCol="0">
            <a:spAutoFit/>
          </a:bodyPr>
          <a:lstStyle/>
          <a:p>
            <a:pPr algn="ctr"/>
            <a:r>
              <a:rPr lang="en-US" dirty="0"/>
              <a:t>Telecommunications</a:t>
            </a:r>
          </a:p>
        </p:txBody>
      </p:sp>
      <p:sp>
        <p:nvSpPr>
          <p:cNvPr id="7" name="TextBox 6"/>
          <p:cNvSpPr txBox="1"/>
          <p:nvPr/>
        </p:nvSpPr>
        <p:spPr>
          <a:xfrm>
            <a:off x="0" y="3375509"/>
            <a:ext cx="461665" cy="1149947"/>
          </a:xfrm>
          <a:prstGeom prst="rect">
            <a:avLst/>
          </a:prstGeom>
          <a:solidFill>
            <a:schemeClr val="bg1"/>
          </a:solidFill>
        </p:spPr>
        <p:txBody>
          <a:bodyPr vert="vert270" wrap="square" rtlCol="0">
            <a:spAutoFit/>
          </a:bodyPr>
          <a:lstStyle/>
          <a:p>
            <a:pPr algn="ctr"/>
            <a:r>
              <a:rPr lang="en-US" dirty="0"/>
              <a:t>Revenue</a:t>
            </a:r>
          </a:p>
        </p:txBody>
      </p:sp>
      <p:sp>
        <p:nvSpPr>
          <p:cNvPr id="9" name="TextBox 8"/>
          <p:cNvSpPr txBox="1"/>
          <p:nvPr/>
        </p:nvSpPr>
        <p:spPr>
          <a:xfrm>
            <a:off x="1676400" y="5133272"/>
            <a:ext cx="1447800" cy="369332"/>
          </a:xfrm>
          <a:prstGeom prst="rect">
            <a:avLst/>
          </a:prstGeom>
          <a:solidFill>
            <a:schemeClr val="bg1"/>
          </a:solidFill>
        </p:spPr>
        <p:txBody>
          <a:bodyPr wrap="square" rtlCol="0">
            <a:spAutoFit/>
          </a:bodyPr>
          <a:lstStyle/>
          <a:p>
            <a:pPr algn="ctr"/>
            <a:r>
              <a:rPr lang="en-US" dirty="0"/>
              <a:t>Employees</a:t>
            </a:r>
          </a:p>
        </p:txBody>
      </p:sp>
      <p:sp>
        <p:nvSpPr>
          <p:cNvPr id="11" name="TextBox 10"/>
          <p:cNvSpPr txBox="1"/>
          <p:nvPr/>
        </p:nvSpPr>
        <p:spPr>
          <a:xfrm>
            <a:off x="6324600" y="5068161"/>
            <a:ext cx="1447800" cy="369332"/>
          </a:xfrm>
          <a:prstGeom prst="rect">
            <a:avLst/>
          </a:prstGeom>
          <a:solidFill>
            <a:schemeClr val="bg1"/>
          </a:solidFill>
        </p:spPr>
        <p:txBody>
          <a:bodyPr wrap="square" rtlCol="0">
            <a:spAutoFit/>
          </a:bodyPr>
          <a:lstStyle/>
          <a:p>
            <a:pPr algn="ctr"/>
            <a:r>
              <a:rPr lang="en-US" dirty="0"/>
              <a:t>Employees</a:t>
            </a:r>
          </a:p>
        </p:txBody>
      </p:sp>
      <p:sp>
        <p:nvSpPr>
          <p:cNvPr id="13" name="TextBox 12"/>
          <p:cNvSpPr txBox="1"/>
          <p:nvPr/>
        </p:nvSpPr>
        <p:spPr>
          <a:xfrm>
            <a:off x="1213367" y="2279053"/>
            <a:ext cx="2286000" cy="369332"/>
          </a:xfrm>
          <a:prstGeom prst="rect">
            <a:avLst/>
          </a:prstGeom>
          <a:solidFill>
            <a:schemeClr val="bg1"/>
          </a:solidFill>
        </p:spPr>
        <p:txBody>
          <a:bodyPr wrap="square" rtlCol="0">
            <a:spAutoFit/>
          </a:bodyPr>
          <a:lstStyle/>
          <a:p>
            <a:pPr algn="ctr"/>
            <a:r>
              <a:rPr lang="en-US" dirty="0"/>
              <a:t>Telecommunications</a:t>
            </a:r>
          </a:p>
        </p:txBody>
      </p:sp>
      <p:sp>
        <p:nvSpPr>
          <p:cNvPr id="14" name="TextBox 13"/>
          <p:cNvSpPr txBox="1"/>
          <p:nvPr/>
        </p:nvSpPr>
        <p:spPr>
          <a:xfrm>
            <a:off x="4758034" y="3395528"/>
            <a:ext cx="461665" cy="1149947"/>
          </a:xfrm>
          <a:prstGeom prst="rect">
            <a:avLst/>
          </a:prstGeom>
          <a:solidFill>
            <a:schemeClr val="bg1"/>
          </a:solidFill>
        </p:spPr>
        <p:txBody>
          <a:bodyPr vert="vert270" wrap="square" rtlCol="0">
            <a:spAutoFit/>
          </a:bodyPr>
          <a:lstStyle/>
          <a:p>
            <a:pPr algn="ctr"/>
            <a:r>
              <a:rPr lang="en-US" dirty="0"/>
              <a:t>Revenue</a:t>
            </a:r>
          </a:p>
        </p:txBody>
      </p:sp>
      <p:sp>
        <p:nvSpPr>
          <p:cNvPr id="4" name="TextBox 3"/>
          <p:cNvSpPr txBox="1"/>
          <p:nvPr/>
        </p:nvSpPr>
        <p:spPr>
          <a:xfrm>
            <a:off x="1601953" y="1545849"/>
            <a:ext cx="1508827" cy="707886"/>
          </a:xfrm>
          <a:prstGeom prst="rect">
            <a:avLst/>
          </a:prstGeom>
          <a:noFill/>
        </p:spPr>
        <p:txBody>
          <a:bodyPr wrap="square" rtlCol="0">
            <a:spAutoFit/>
          </a:bodyPr>
          <a:lstStyle/>
          <a:p>
            <a:pPr algn="ctr"/>
            <a:r>
              <a:rPr lang="en-US" sz="2000" b="1" dirty="0">
                <a:solidFill>
                  <a:srgbClr val="C00000"/>
                </a:solidFill>
              </a:rPr>
              <a:t>Previous Outcome </a:t>
            </a:r>
          </a:p>
        </p:txBody>
      </p:sp>
      <p:sp>
        <p:nvSpPr>
          <p:cNvPr id="15" name="TextBox 14"/>
          <p:cNvSpPr txBox="1"/>
          <p:nvPr/>
        </p:nvSpPr>
        <p:spPr>
          <a:xfrm>
            <a:off x="6539746" y="1545849"/>
            <a:ext cx="1239708" cy="707886"/>
          </a:xfrm>
          <a:prstGeom prst="rect">
            <a:avLst/>
          </a:prstGeom>
          <a:noFill/>
        </p:spPr>
        <p:txBody>
          <a:bodyPr wrap="square" rtlCol="0">
            <a:spAutoFit/>
          </a:bodyPr>
          <a:lstStyle/>
          <a:p>
            <a:pPr algn="ctr"/>
            <a:r>
              <a:rPr lang="en-US" sz="2000" b="1" dirty="0">
                <a:solidFill>
                  <a:srgbClr val="C00000"/>
                </a:solidFill>
              </a:rPr>
              <a:t>New Outcome </a:t>
            </a:r>
          </a:p>
        </p:txBody>
      </p:sp>
      <p:sp>
        <p:nvSpPr>
          <p:cNvPr id="16" name="TextBox 15"/>
          <p:cNvSpPr txBox="1"/>
          <p:nvPr/>
        </p:nvSpPr>
        <p:spPr>
          <a:xfrm>
            <a:off x="6331654" y="5061371"/>
            <a:ext cx="1447800" cy="369332"/>
          </a:xfrm>
          <a:prstGeom prst="rect">
            <a:avLst/>
          </a:prstGeom>
          <a:solidFill>
            <a:schemeClr val="bg1"/>
          </a:solidFill>
        </p:spPr>
        <p:txBody>
          <a:bodyPr wrap="square" rtlCol="0">
            <a:spAutoFit/>
          </a:bodyPr>
          <a:lstStyle/>
          <a:p>
            <a:pPr algn="ctr"/>
            <a:r>
              <a:rPr lang="en-US" dirty="0"/>
              <a:t>Employees</a:t>
            </a:r>
          </a:p>
        </p:txBody>
      </p:sp>
      <p:sp>
        <p:nvSpPr>
          <p:cNvPr id="17" name="TextBox 16"/>
          <p:cNvSpPr txBox="1"/>
          <p:nvPr/>
        </p:nvSpPr>
        <p:spPr>
          <a:xfrm>
            <a:off x="6311887" y="5348715"/>
            <a:ext cx="1447800" cy="307777"/>
          </a:xfrm>
          <a:prstGeom prst="rect">
            <a:avLst/>
          </a:prstGeom>
          <a:solidFill>
            <a:schemeClr val="bg1"/>
          </a:solidFill>
        </p:spPr>
        <p:txBody>
          <a:bodyPr wrap="square" rtlCol="0">
            <a:spAutoFit/>
          </a:bodyPr>
          <a:lstStyle/>
          <a:p>
            <a:pPr algn="ctr"/>
            <a:r>
              <a:rPr lang="en-US" sz="1400" i="1" dirty="0"/>
              <a:t>(In 1’000s)</a:t>
            </a:r>
          </a:p>
        </p:txBody>
      </p:sp>
    </p:spTree>
    <p:extLst>
      <p:ext uri="{BB962C8B-B14F-4D97-AF65-F5344CB8AC3E}">
        <p14:creationId xmlns:p14="http://schemas.microsoft.com/office/powerpoint/2010/main" val="186426767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89274"/>
            <a:ext cx="7704667" cy="1122319"/>
          </a:xfrm>
        </p:spPr>
        <p:txBody>
          <a:bodyPr>
            <a:normAutofit fontScale="90000"/>
          </a:bodyPr>
          <a:lstStyle/>
          <a:p>
            <a:r>
              <a:rPr lang="en-US" dirty="0"/>
              <a:t>Telecommunications: Revenue vs. year</a:t>
            </a:r>
          </a:p>
        </p:txBody>
      </p:sp>
      <p:pic>
        <p:nvPicPr>
          <p:cNvPr id="4" name="Picture 3"/>
          <p:cNvPicPr>
            <a:picLocks noChangeAspect="1"/>
          </p:cNvPicPr>
          <p:nvPr/>
        </p:nvPicPr>
        <p:blipFill>
          <a:blip r:embed="rId2"/>
          <a:stretch>
            <a:fillRect/>
          </a:stretch>
        </p:blipFill>
        <p:spPr>
          <a:xfrm>
            <a:off x="4938904" y="2087778"/>
            <a:ext cx="4058114" cy="3492435"/>
          </a:xfrm>
          <a:prstGeom prst="rect">
            <a:avLst/>
          </a:prstGeom>
        </p:spPr>
      </p:pic>
      <p:pic>
        <p:nvPicPr>
          <p:cNvPr id="5" name="Picture 4"/>
          <p:cNvPicPr>
            <a:picLocks noChangeAspect="1"/>
          </p:cNvPicPr>
          <p:nvPr/>
        </p:nvPicPr>
        <p:blipFill>
          <a:blip r:embed="rId3"/>
          <a:stretch>
            <a:fillRect/>
          </a:stretch>
        </p:blipFill>
        <p:spPr>
          <a:xfrm>
            <a:off x="184252" y="2087779"/>
            <a:ext cx="4229929" cy="3511072"/>
          </a:xfrm>
          <a:prstGeom prst="rect">
            <a:avLst/>
          </a:prstGeom>
        </p:spPr>
      </p:pic>
      <p:sp>
        <p:nvSpPr>
          <p:cNvPr id="6" name="Right Arrow 5"/>
          <p:cNvSpPr/>
          <p:nvPr/>
        </p:nvSpPr>
        <p:spPr>
          <a:xfrm>
            <a:off x="4419599" y="3703967"/>
            <a:ext cx="519303" cy="363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p:cNvSpPr txBox="1"/>
          <p:nvPr/>
        </p:nvSpPr>
        <p:spPr>
          <a:xfrm>
            <a:off x="1176867" y="1745697"/>
            <a:ext cx="2286000" cy="369332"/>
          </a:xfrm>
          <a:prstGeom prst="rect">
            <a:avLst/>
          </a:prstGeom>
          <a:solidFill>
            <a:schemeClr val="bg1"/>
          </a:solidFill>
        </p:spPr>
        <p:txBody>
          <a:bodyPr wrap="square" rtlCol="0">
            <a:spAutoFit/>
          </a:bodyPr>
          <a:lstStyle/>
          <a:p>
            <a:pPr algn="ctr"/>
            <a:r>
              <a:rPr lang="en-US" dirty="0"/>
              <a:t>Telecommunications</a:t>
            </a:r>
          </a:p>
        </p:txBody>
      </p:sp>
      <p:sp>
        <p:nvSpPr>
          <p:cNvPr id="8" name="TextBox 7"/>
          <p:cNvSpPr txBox="1"/>
          <p:nvPr/>
        </p:nvSpPr>
        <p:spPr>
          <a:xfrm>
            <a:off x="5943600" y="1886156"/>
            <a:ext cx="2286000" cy="369332"/>
          </a:xfrm>
          <a:prstGeom prst="rect">
            <a:avLst/>
          </a:prstGeom>
          <a:solidFill>
            <a:schemeClr val="bg1"/>
          </a:solidFill>
        </p:spPr>
        <p:txBody>
          <a:bodyPr wrap="square" rtlCol="0">
            <a:spAutoFit/>
          </a:bodyPr>
          <a:lstStyle/>
          <a:p>
            <a:pPr algn="ctr"/>
            <a:r>
              <a:rPr lang="en-US" dirty="0"/>
              <a:t>Telecommunications</a:t>
            </a:r>
          </a:p>
        </p:txBody>
      </p:sp>
      <p:sp>
        <p:nvSpPr>
          <p:cNvPr id="11" name="TextBox 10"/>
          <p:cNvSpPr txBox="1"/>
          <p:nvPr/>
        </p:nvSpPr>
        <p:spPr>
          <a:xfrm>
            <a:off x="6553200" y="965459"/>
            <a:ext cx="1239708" cy="707886"/>
          </a:xfrm>
          <a:prstGeom prst="rect">
            <a:avLst/>
          </a:prstGeom>
          <a:noFill/>
        </p:spPr>
        <p:txBody>
          <a:bodyPr wrap="square" rtlCol="0">
            <a:spAutoFit/>
          </a:bodyPr>
          <a:lstStyle/>
          <a:p>
            <a:pPr algn="ctr"/>
            <a:r>
              <a:rPr lang="en-US" sz="2000" b="1" dirty="0">
                <a:solidFill>
                  <a:srgbClr val="C00000"/>
                </a:solidFill>
              </a:rPr>
              <a:t>New Outcome </a:t>
            </a:r>
          </a:p>
        </p:txBody>
      </p:sp>
      <p:sp>
        <p:nvSpPr>
          <p:cNvPr id="12" name="TextBox 11"/>
          <p:cNvSpPr txBox="1"/>
          <p:nvPr/>
        </p:nvSpPr>
        <p:spPr>
          <a:xfrm>
            <a:off x="1676400" y="965459"/>
            <a:ext cx="1508827" cy="707886"/>
          </a:xfrm>
          <a:prstGeom prst="rect">
            <a:avLst/>
          </a:prstGeom>
          <a:noFill/>
        </p:spPr>
        <p:txBody>
          <a:bodyPr wrap="square" rtlCol="0">
            <a:spAutoFit/>
          </a:bodyPr>
          <a:lstStyle/>
          <a:p>
            <a:pPr algn="ctr"/>
            <a:r>
              <a:rPr lang="en-US" sz="2000" b="1" dirty="0">
                <a:solidFill>
                  <a:srgbClr val="C00000"/>
                </a:solidFill>
              </a:rPr>
              <a:t>Previous Outcome </a:t>
            </a:r>
          </a:p>
        </p:txBody>
      </p:sp>
      <p:sp>
        <p:nvSpPr>
          <p:cNvPr id="14" name="TextBox 13"/>
          <p:cNvSpPr txBox="1"/>
          <p:nvPr/>
        </p:nvSpPr>
        <p:spPr>
          <a:xfrm>
            <a:off x="-34343" y="3452447"/>
            <a:ext cx="461665" cy="955426"/>
          </a:xfrm>
          <a:prstGeom prst="rect">
            <a:avLst/>
          </a:prstGeom>
          <a:solidFill>
            <a:schemeClr val="bg1"/>
          </a:solidFill>
        </p:spPr>
        <p:txBody>
          <a:bodyPr vert="vert270" wrap="square" rtlCol="0">
            <a:spAutoFit/>
          </a:bodyPr>
          <a:lstStyle/>
          <a:p>
            <a:pPr algn="ctr"/>
            <a:r>
              <a:rPr lang="en-US" dirty="0"/>
              <a:t>Revenue</a:t>
            </a:r>
          </a:p>
        </p:txBody>
      </p:sp>
      <p:sp>
        <p:nvSpPr>
          <p:cNvPr id="15" name="TextBox 14"/>
          <p:cNvSpPr txBox="1"/>
          <p:nvPr/>
        </p:nvSpPr>
        <p:spPr>
          <a:xfrm>
            <a:off x="4940262" y="3387797"/>
            <a:ext cx="461665" cy="995814"/>
          </a:xfrm>
          <a:prstGeom prst="rect">
            <a:avLst/>
          </a:prstGeom>
          <a:solidFill>
            <a:schemeClr val="bg1"/>
          </a:solidFill>
        </p:spPr>
        <p:txBody>
          <a:bodyPr vert="vert270" wrap="square" rtlCol="0">
            <a:spAutoFit/>
          </a:bodyPr>
          <a:lstStyle/>
          <a:p>
            <a:pPr algn="ctr"/>
            <a:r>
              <a:rPr lang="en-US" dirty="0"/>
              <a:t>Revenue</a:t>
            </a:r>
          </a:p>
        </p:txBody>
      </p:sp>
      <p:sp>
        <p:nvSpPr>
          <p:cNvPr id="16" name="TextBox 15"/>
          <p:cNvSpPr txBox="1"/>
          <p:nvPr/>
        </p:nvSpPr>
        <p:spPr>
          <a:xfrm>
            <a:off x="1938867" y="5395547"/>
            <a:ext cx="762000" cy="369332"/>
          </a:xfrm>
          <a:prstGeom prst="rect">
            <a:avLst/>
          </a:prstGeom>
          <a:solidFill>
            <a:schemeClr val="bg1"/>
          </a:solidFill>
        </p:spPr>
        <p:txBody>
          <a:bodyPr wrap="square" rtlCol="0">
            <a:spAutoFit/>
          </a:bodyPr>
          <a:lstStyle/>
          <a:p>
            <a:pPr algn="ctr"/>
            <a:r>
              <a:rPr lang="en-US" dirty="0"/>
              <a:t>Year</a:t>
            </a:r>
          </a:p>
        </p:txBody>
      </p:sp>
      <p:sp>
        <p:nvSpPr>
          <p:cNvPr id="17" name="TextBox 16"/>
          <p:cNvSpPr txBox="1"/>
          <p:nvPr/>
        </p:nvSpPr>
        <p:spPr>
          <a:xfrm>
            <a:off x="6705600" y="5386947"/>
            <a:ext cx="762000" cy="369332"/>
          </a:xfrm>
          <a:prstGeom prst="rect">
            <a:avLst/>
          </a:prstGeom>
          <a:solidFill>
            <a:schemeClr val="bg1"/>
          </a:solidFill>
        </p:spPr>
        <p:txBody>
          <a:bodyPr wrap="square" rtlCol="0">
            <a:spAutoFit/>
          </a:bodyPr>
          <a:lstStyle/>
          <a:p>
            <a:pPr algn="ctr"/>
            <a:r>
              <a:rPr lang="en-US" dirty="0"/>
              <a:t>Year</a:t>
            </a:r>
          </a:p>
        </p:txBody>
      </p:sp>
    </p:spTree>
    <p:extLst>
      <p:ext uri="{BB962C8B-B14F-4D97-AF65-F5344CB8AC3E}">
        <p14:creationId xmlns:p14="http://schemas.microsoft.com/office/powerpoint/2010/main" val="93102050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3748"/>
            <a:ext cx="7704667" cy="838199"/>
          </a:xfrm>
        </p:spPr>
        <p:txBody>
          <a:bodyPr>
            <a:normAutofit/>
          </a:bodyPr>
          <a:lstStyle/>
          <a:p>
            <a:r>
              <a:rPr lang="en-US" b="1" dirty="0"/>
              <a:t>Relationships between variables</a:t>
            </a:r>
            <a:endParaRPr lang="en-US" dirty="0"/>
          </a:p>
        </p:txBody>
      </p:sp>
      <p:pic>
        <p:nvPicPr>
          <p:cNvPr id="3" name="Picture 2"/>
          <p:cNvPicPr>
            <a:picLocks noChangeAspect="1"/>
          </p:cNvPicPr>
          <p:nvPr/>
        </p:nvPicPr>
        <p:blipFill>
          <a:blip r:embed="rId3"/>
          <a:stretch>
            <a:fillRect/>
          </a:stretch>
        </p:blipFill>
        <p:spPr>
          <a:xfrm>
            <a:off x="1143000" y="1257300"/>
            <a:ext cx="7620000" cy="5143500"/>
          </a:xfrm>
          <a:prstGeom prst="rect">
            <a:avLst/>
          </a:prstGeom>
        </p:spPr>
      </p:pic>
      <p:sp>
        <p:nvSpPr>
          <p:cNvPr id="7" name="Title 1"/>
          <p:cNvSpPr txBox="1">
            <a:spLocks/>
          </p:cNvSpPr>
          <p:nvPr/>
        </p:nvSpPr>
        <p:spPr>
          <a:xfrm>
            <a:off x="1143000" y="723900"/>
            <a:ext cx="7704667" cy="6857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b="1" dirty="0"/>
              <a:t>Oil &amp; Gas Equipment, Services</a:t>
            </a:r>
            <a:endParaRPr lang="en-US" sz="2000" dirty="0"/>
          </a:p>
        </p:txBody>
      </p:sp>
      <p:sp>
        <p:nvSpPr>
          <p:cNvPr id="9" name="Title 1"/>
          <p:cNvSpPr txBox="1">
            <a:spLocks/>
          </p:cNvSpPr>
          <p:nvPr/>
        </p:nvSpPr>
        <p:spPr>
          <a:xfrm>
            <a:off x="990600" y="6400801"/>
            <a:ext cx="7704667" cy="533399"/>
          </a:xfrm>
          <a:prstGeom prst="rect">
            <a:avLst/>
          </a:prstGeom>
          <a:effectLst/>
        </p:spPr>
        <p:txBody>
          <a:bodyPr vert="horz" lIns="91440" tIns="45720" rIns="91440" bIns="45720" rtlCol="0" anchor="ctr">
            <a:normAutofit fontScale="92500" lnSpcReduction="20000"/>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200" dirty="0"/>
              <a:t>Source: </a:t>
            </a:r>
            <a:r>
              <a:rPr lang="en-US" sz="1200" dirty="0" err="1"/>
              <a:t>WilmerHale</a:t>
            </a:r>
            <a:r>
              <a:rPr lang="en-US" sz="1200" dirty="0"/>
              <a:t>, http://</a:t>
            </a:r>
            <a:r>
              <a:rPr lang="en-US" sz="1200" dirty="0" err="1"/>
              <a:t>www.mondaq.com</a:t>
            </a:r>
            <a:r>
              <a:rPr lang="en-US" sz="1200" dirty="0"/>
              <a:t>/</a:t>
            </a:r>
            <a:r>
              <a:rPr lang="en-US" sz="1200" dirty="0" err="1"/>
              <a:t>unitedstates</a:t>
            </a:r>
            <a:r>
              <a:rPr lang="en-US" sz="1200" dirty="0"/>
              <a:t>/x/471250/</a:t>
            </a:r>
            <a:r>
              <a:rPr lang="en-US" sz="1200" dirty="0" err="1"/>
              <a:t>Oil+Gas+Electricity</a:t>
            </a:r>
            <a:r>
              <a:rPr lang="en-US" sz="1200" dirty="0"/>
              <a:t>/As+Oil+Prices+Descend+Patent+Enforcement+Litigation+Increases+Within+Energy+Industry </a:t>
            </a:r>
          </a:p>
        </p:txBody>
      </p:sp>
    </p:spTree>
    <p:extLst>
      <p:ext uri="{BB962C8B-B14F-4D97-AF65-F5344CB8AC3E}">
        <p14:creationId xmlns:p14="http://schemas.microsoft.com/office/powerpoint/2010/main" val="54944559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163395"/>
          </a:xfrm>
        </p:spPr>
        <p:txBody>
          <a:bodyPr>
            <a:normAutofit fontScale="90000"/>
          </a:bodyPr>
          <a:lstStyle/>
          <a:p>
            <a:r>
              <a:rPr lang="en-US" dirty="0"/>
              <a:t>Data Mining &amp; Visualization</a:t>
            </a:r>
            <a:br>
              <a:rPr lang="en-US" dirty="0"/>
            </a:br>
            <a:endParaRPr lang="en-US" dirty="0">
              <a:solidFill>
                <a:schemeClr val="tx2"/>
              </a:solidFill>
            </a:endParaRPr>
          </a:p>
        </p:txBody>
      </p:sp>
      <p:sp>
        <p:nvSpPr>
          <p:cNvPr id="6" name="Rectangle 3"/>
          <p:cNvSpPr>
            <a:spLocks noChangeArrowheads="1"/>
          </p:cNvSpPr>
          <p:nvPr/>
        </p:nvSpPr>
        <p:spPr bwMode="auto">
          <a:xfrm>
            <a:off x="1295400" y="1905074"/>
            <a:ext cx="6934200" cy="334860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517525" lvl="1" defTabSz="914363" eaLnBrk="1" hangingPunct="1">
              <a:lnSpc>
                <a:spcPct val="90000"/>
              </a:lnSpc>
              <a:spcBef>
                <a:spcPct val="20000"/>
              </a:spcBef>
            </a:pPr>
            <a:r>
              <a:rPr lang="en-US" sz="2000" dirty="0">
                <a:latin typeface="+mn-lt"/>
              </a:rPr>
              <a:t> </a:t>
            </a:r>
            <a:r>
              <a:rPr lang="en-US" sz="2400" b="1" dirty="0">
                <a:latin typeface="+mn-lt"/>
              </a:rPr>
              <a:t>Technology stack:  </a:t>
            </a:r>
          </a:p>
          <a:p>
            <a:pPr marL="914400" lvl="1" indent="-396875" defTabSz="914363" eaLnBrk="1" hangingPunct="1">
              <a:lnSpc>
                <a:spcPct val="90000"/>
              </a:lnSpc>
              <a:spcBef>
                <a:spcPct val="20000"/>
              </a:spcBef>
              <a:buFont typeface="+mj-lt"/>
              <a:buAutoNum type="alphaLcParenR"/>
            </a:pPr>
            <a:r>
              <a:rPr lang="en-US" sz="2000" b="1" dirty="0">
                <a:latin typeface="+mn-lt"/>
              </a:rPr>
              <a:t>Java</a:t>
            </a:r>
            <a:r>
              <a:rPr lang="en-US" sz="2000" dirty="0">
                <a:latin typeface="+mn-lt"/>
              </a:rPr>
              <a:t> - MapReduce</a:t>
            </a:r>
          </a:p>
          <a:p>
            <a:pPr marL="914400" lvl="1" indent="-396875" defTabSz="914363" eaLnBrk="1" hangingPunct="1">
              <a:lnSpc>
                <a:spcPct val="90000"/>
              </a:lnSpc>
              <a:spcBef>
                <a:spcPct val="20000"/>
              </a:spcBef>
              <a:buFont typeface="+mj-lt"/>
              <a:buAutoNum type="alphaLcParenR"/>
            </a:pPr>
            <a:r>
              <a:rPr lang="en-US" sz="2000" b="1" dirty="0">
                <a:latin typeface="+mn-lt"/>
              </a:rPr>
              <a:t>Eclipse IDE </a:t>
            </a:r>
            <a:r>
              <a:rPr lang="en-US" sz="2000" dirty="0">
                <a:latin typeface="+mn-lt"/>
              </a:rPr>
              <a:t>- Development and Testing</a:t>
            </a:r>
          </a:p>
          <a:p>
            <a:pPr marL="914400" lvl="1" indent="-396875" defTabSz="914363" eaLnBrk="1" hangingPunct="1">
              <a:lnSpc>
                <a:spcPct val="90000"/>
              </a:lnSpc>
              <a:spcBef>
                <a:spcPct val="20000"/>
              </a:spcBef>
              <a:buFont typeface="+mj-lt"/>
              <a:buAutoNum type="alphaLcParenR"/>
            </a:pPr>
            <a:r>
              <a:rPr lang="en-US" sz="2000" b="1" dirty="0">
                <a:latin typeface="+mn-lt"/>
              </a:rPr>
              <a:t>SAS -</a:t>
            </a:r>
            <a:r>
              <a:rPr lang="en-US" sz="2000" dirty="0">
                <a:latin typeface="+mn-lt"/>
              </a:rPr>
              <a:t> Analysis/Company name sounds like</a:t>
            </a:r>
          </a:p>
          <a:p>
            <a:pPr marL="914400" lvl="1" indent="-396875" defTabSz="914363" eaLnBrk="1" hangingPunct="1">
              <a:lnSpc>
                <a:spcPct val="90000"/>
              </a:lnSpc>
              <a:spcBef>
                <a:spcPct val="20000"/>
              </a:spcBef>
              <a:buFont typeface="+mj-lt"/>
              <a:buAutoNum type="alphaLcParenR"/>
            </a:pPr>
            <a:r>
              <a:rPr lang="en-US" sz="2000" b="1" dirty="0">
                <a:latin typeface="+mn-lt"/>
              </a:rPr>
              <a:t>MS Access </a:t>
            </a:r>
            <a:r>
              <a:rPr lang="en-US" sz="2000" dirty="0">
                <a:latin typeface="+mn-lt"/>
              </a:rPr>
              <a:t>- Data preparation and mapping</a:t>
            </a:r>
          </a:p>
          <a:p>
            <a:pPr marL="914400" lvl="1" indent="-396875" defTabSz="914363" eaLnBrk="1" hangingPunct="1">
              <a:lnSpc>
                <a:spcPct val="90000"/>
              </a:lnSpc>
              <a:spcBef>
                <a:spcPct val="20000"/>
              </a:spcBef>
              <a:buFont typeface="+mj-lt"/>
              <a:buAutoNum type="alphaLcParenR"/>
            </a:pPr>
            <a:r>
              <a:rPr lang="en-US" sz="2000" b="1" dirty="0">
                <a:latin typeface="+mn-lt"/>
              </a:rPr>
              <a:t>IBM Word Cloud </a:t>
            </a:r>
            <a:r>
              <a:rPr lang="en-US" sz="2000" dirty="0">
                <a:latin typeface="+mn-lt"/>
              </a:rPr>
              <a:t>- Visualization using word cloud</a:t>
            </a:r>
          </a:p>
          <a:p>
            <a:pPr marL="914400" lvl="1" indent="-396875" defTabSz="914363" eaLnBrk="1" hangingPunct="1">
              <a:lnSpc>
                <a:spcPct val="90000"/>
              </a:lnSpc>
              <a:spcBef>
                <a:spcPct val="20000"/>
              </a:spcBef>
              <a:buFont typeface="+mj-lt"/>
              <a:buAutoNum type="alphaLcParenR"/>
            </a:pPr>
            <a:r>
              <a:rPr lang="en-US" sz="2000" b="1" dirty="0">
                <a:latin typeface="+mn-lt"/>
              </a:rPr>
              <a:t>Mallet </a:t>
            </a:r>
            <a:r>
              <a:rPr lang="en-US" sz="2000" dirty="0">
                <a:latin typeface="+mn-lt"/>
              </a:rPr>
              <a:t>- Topic modeling</a:t>
            </a:r>
          </a:p>
          <a:p>
            <a:pPr marL="914400" lvl="1" indent="-396875" defTabSz="914363" eaLnBrk="1" hangingPunct="1">
              <a:lnSpc>
                <a:spcPct val="90000"/>
              </a:lnSpc>
              <a:spcBef>
                <a:spcPct val="20000"/>
              </a:spcBef>
              <a:buFont typeface="+mj-lt"/>
              <a:buAutoNum type="alphaLcParenR"/>
            </a:pPr>
            <a:r>
              <a:rPr lang="en-US" sz="2000" b="1" dirty="0">
                <a:latin typeface="+mn-lt"/>
              </a:rPr>
              <a:t>Tableau</a:t>
            </a:r>
            <a:r>
              <a:rPr lang="en-US" sz="2000" dirty="0">
                <a:latin typeface="+mn-lt"/>
              </a:rPr>
              <a:t> - Visualization of variable relationships, trends </a:t>
            </a:r>
          </a:p>
          <a:p>
            <a:pPr marL="0" marR="0" lvl="0" indent="0" defTabSz="914363" eaLnBrk="1" fontAlgn="base" hangingPunct="1">
              <a:lnSpc>
                <a:spcPct val="70000"/>
              </a:lnSpc>
              <a:spcBef>
                <a:spcPct val="20000"/>
              </a:spcBef>
              <a:spcAft>
                <a:spcPct val="0"/>
              </a:spcAft>
              <a:buClrTx/>
              <a:buSzTx/>
              <a:buFontTx/>
              <a:buNone/>
              <a:tabLst/>
            </a:pPr>
            <a:endParaRPr lang="en-US" altLang="en-US" sz="2000" dirty="0">
              <a:latin typeface="+mn-lt"/>
            </a:endParaRPr>
          </a:p>
          <a:p>
            <a:pPr marL="0" marR="0" lvl="0" indent="0" defTabSz="914363" eaLnBrk="1" fontAlgn="base" hangingPunct="1">
              <a:lnSpc>
                <a:spcPct val="70000"/>
              </a:lnSpc>
              <a:spcBef>
                <a:spcPct val="20000"/>
              </a:spcBef>
              <a:spcAft>
                <a:spcPct val="0"/>
              </a:spcAft>
              <a:buClrTx/>
              <a:buSzTx/>
              <a:buFontTx/>
              <a:buNone/>
              <a:tabLst/>
            </a:pPr>
            <a:r>
              <a:rPr lang="en-US" altLang="en-US" sz="2000" dirty="0">
                <a:latin typeface="+mn-lt"/>
              </a:rPr>
              <a:t>                                                            </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162" y="3682948"/>
            <a:ext cx="1524003" cy="457201"/>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62500" y="5831657"/>
            <a:ext cx="2215662" cy="520681"/>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0800" y="4895409"/>
            <a:ext cx="5136557" cy="391843"/>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2795" y="1602093"/>
            <a:ext cx="1462087" cy="1462087"/>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8000" y="2377775"/>
            <a:ext cx="2110628" cy="932603"/>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67200" y="1063518"/>
            <a:ext cx="2501705" cy="929205"/>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8285" y="5625049"/>
            <a:ext cx="2113194" cy="866952"/>
          </a:xfrm>
          <a:prstGeom prst="rect">
            <a:avLst/>
          </a:prstGeom>
        </p:spPr>
      </p:pic>
    </p:spTree>
    <p:extLst>
      <p:ext uri="{BB962C8B-B14F-4D97-AF65-F5344CB8AC3E}">
        <p14:creationId xmlns:p14="http://schemas.microsoft.com/office/powerpoint/2010/main" val="392597679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2133" y="228600"/>
            <a:ext cx="7704667" cy="1523999"/>
          </a:xfrm>
        </p:spPr>
        <p:txBody>
          <a:bodyPr/>
          <a:lstStyle/>
          <a:p>
            <a:r>
              <a:rPr lang="en-US" dirty="0"/>
              <a:t> </a:t>
            </a:r>
            <a:r>
              <a:rPr lang="en-US" sz="2800" b="1" dirty="0"/>
              <a:t>Specialties with Strong Linear Relationships between R&amp;D, Patent, &amp; Revenue</a:t>
            </a:r>
            <a:endParaRPr lang="en-US" sz="2800" dirty="0"/>
          </a:p>
        </p:txBody>
      </p:sp>
      <p:sp>
        <p:nvSpPr>
          <p:cNvPr id="3" name="Content Placeholder 2"/>
          <p:cNvSpPr>
            <a:spLocks noGrp="1"/>
          </p:cNvSpPr>
          <p:nvPr>
            <p:ph idx="1"/>
          </p:nvPr>
        </p:nvSpPr>
        <p:spPr>
          <a:xfrm>
            <a:off x="1295400" y="2286000"/>
            <a:ext cx="7704667" cy="3332816"/>
          </a:xfrm>
        </p:spPr>
        <p:txBody>
          <a:bodyPr/>
          <a:lstStyle/>
          <a:p>
            <a:r>
              <a:rPr lang="en-US" b="1" dirty="0"/>
              <a:t>Oil &amp; Gas Equipment, Services</a:t>
            </a:r>
            <a:endParaRPr lang="en-US" dirty="0"/>
          </a:p>
          <a:p>
            <a:r>
              <a:rPr lang="en-US" b="1" dirty="0"/>
              <a:t>Tobacco</a:t>
            </a:r>
            <a:endParaRPr lang="en-US" dirty="0"/>
          </a:p>
          <a:p>
            <a:r>
              <a:rPr lang="en-US" b="1" dirty="0"/>
              <a:t>Computers, Office Equipment</a:t>
            </a:r>
            <a:endParaRPr lang="en-US" dirty="0"/>
          </a:p>
          <a:p>
            <a:r>
              <a:rPr lang="en-US" b="1" dirty="0"/>
              <a:t>Petroleum Refining</a:t>
            </a:r>
            <a:endParaRPr lang="en-US" dirty="0"/>
          </a:p>
          <a:p>
            <a:pPr marL="0" indent="0">
              <a:buNone/>
            </a:pPr>
            <a:endParaRPr lang="en-US" dirty="0"/>
          </a:p>
        </p:txBody>
      </p:sp>
    </p:spTree>
    <p:extLst>
      <p:ext uri="{BB962C8B-B14F-4D97-AF65-F5344CB8AC3E}">
        <p14:creationId xmlns:p14="http://schemas.microsoft.com/office/powerpoint/2010/main" val="372725894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98121"/>
            <a:ext cx="7704667" cy="640080"/>
          </a:xfrm>
        </p:spPr>
        <p:txBody>
          <a:bodyPr>
            <a:normAutofit fontScale="90000"/>
          </a:bodyPr>
          <a:lstStyle/>
          <a:p>
            <a:r>
              <a:rPr lang="en-US" dirty="0"/>
              <a:t>Data Mining</a:t>
            </a:r>
          </a:p>
        </p:txBody>
      </p:sp>
      <p:graphicFrame>
        <p:nvGraphicFramePr>
          <p:cNvPr id="4" name="Diagram 3"/>
          <p:cNvGraphicFramePr/>
          <p:nvPr>
            <p:extLst>
              <p:ext uri="{D42A27DB-BD31-4B8C-83A1-F6EECF244321}">
                <p14:modId xmlns:p14="http://schemas.microsoft.com/office/powerpoint/2010/main" val="3355592451"/>
              </p:ext>
            </p:extLst>
          </p:nvPr>
        </p:nvGraphicFramePr>
        <p:xfrm>
          <a:off x="1680676" y="1881430"/>
          <a:ext cx="5973276" cy="3383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1680676" y="5386630"/>
            <a:ext cx="6167924" cy="728002"/>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endParaRPr>
          </a:p>
          <a:p>
            <a:pPr algn="ctr"/>
            <a:r>
              <a:rPr lang="en-US" b="1" dirty="0">
                <a:solidFill>
                  <a:schemeClr val="bg1"/>
                </a:solidFill>
              </a:rPr>
              <a:t>Development</a:t>
            </a:r>
          </a:p>
          <a:p>
            <a:pPr marL="0" lvl="1" algn="ctr"/>
            <a:r>
              <a:rPr lang="en-US" b="1" dirty="0">
                <a:solidFill>
                  <a:schemeClr val="bg1"/>
                </a:solidFill>
              </a:rPr>
              <a:t>Eclipse IDE on Cloudera Hadoop distribution</a:t>
            </a:r>
            <a:endParaRPr lang="en-US" sz="2400" b="1" dirty="0">
              <a:solidFill>
                <a:schemeClr val="bg1"/>
              </a:solidFill>
            </a:endParaRPr>
          </a:p>
          <a:p>
            <a:pPr algn="ctr"/>
            <a:endParaRPr lang="en-US" b="1" dirty="0">
              <a:solidFill>
                <a:schemeClr val="bg1"/>
              </a:solidFill>
            </a:endParaRPr>
          </a:p>
        </p:txBody>
      </p:sp>
      <p:sp>
        <p:nvSpPr>
          <p:cNvPr id="6" name="Rectangle 5"/>
          <p:cNvSpPr/>
          <p:nvPr/>
        </p:nvSpPr>
        <p:spPr>
          <a:xfrm>
            <a:off x="1737683" y="990600"/>
            <a:ext cx="6053910" cy="61408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Deployment/Execution </a:t>
            </a:r>
          </a:p>
          <a:p>
            <a:pPr algn="ctr"/>
            <a:r>
              <a:rPr lang="en-US" b="1" dirty="0">
                <a:solidFill>
                  <a:schemeClr val="bg1"/>
                </a:solidFill>
              </a:rPr>
              <a:t>DSBA Hadoop Server</a:t>
            </a:r>
          </a:p>
        </p:txBody>
      </p:sp>
    </p:spTree>
    <p:extLst>
      <p:ext uri="{BB962C8B-B14F-4D97-AF65-F5344CB8AC3E}">
        <p14:creationId xmlns:p14="http://schemas.microsoft.com/office/powerpoint/2010/main" val="393397996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163395"/>
          </a:xfrm>
        </p:spPr>
        <p:txBody>
          <a:bodyPr>
            <a:normAutofit fontScale="90000"/>
          </a:bodyPr>
          <a:lstStyle/>
          <a:p>
            <a:r>
              <a:rPr lang="en-US" dirty="0"/>
              <a:t>Data Cleansing &amp; Transformation</a:t>
            </a:r>
            <a:br>
              <a:rPr lang="en-US" dirty="0"/>
            </a:br>
            <a:endParaRPr lang="en-US" dirty="0">
              <a:solidFill>
                <a:schemeClr val="tx2"/>
              </a:solidFill>
            </a:endParaRPr>
          </a:p>
        </p:txBody>
      </p:sp>
      <p:graphicFrame>
        <p:nvGraphicFramePr>
          <p:cNvPr id="4" name="Diagram 3"/>
          <p:cNvGraphicFramePr/>
          <p:nvPr>
            <p:extLst>
              <p:ext uri="{D42A27DB-BD31-4B8C-83A1-F6EECF244321}">
                <p14:modId xmlns:p14="http://schemas.microsoft.com/office/powerpoint/2010/main" val="2059438364"/>
              </p:ext>
            </p:extLst>
          </p:nvPr>
        </p:nvGraphicFramePr>
        <p:xfrm>
          <a:off x="-762000" y="829470"/>
          <a:ext cx="8686800" cy="55358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p:cNvSpPr/>
          <p:nvPr/>
        </p:nvSpPr>
        <p:spPr>
          <a:xfrm>
            <a:off x="3886200" y="829470"/>
            <a:ext cx="5257800" cy="2062103"/>
          </a:xfrm>
          <a:prstGeom prst="rect">
            <a:avLst/>
          </a:prstGeom>
        </p:spPr>
        <p:txBody>
          <a:bodyPr wrap="square">
            <a:spAutoFit/>
          </a:bodyPr>
          <a:lstStyle/>
          <a:p>
            <a:pPr indent="-396875" defTabSz="914363">
              <a:lnSpc>
                <a:spcPct val="90000"/>
              </a:lnSpc>
              <a:spcBef>
                <a:spcPct val="20000"/>
              </a:spcBef>
            </a:pPr>
            <a:endParaRPr lang="en-US" sz="2000" b="1" dirty="0"/>
          </a:p>
          <a:p>
            <a:pPr marL="914400" lvl="1" indent="-396875" defTabSz="914363">
              <a:lnSpc>
                <a:spcPct val="90000"/>
              </a:lnSpc>
              <a:spcBef>
                <a:spcPct val="20000"/>
              </a:spcBef>
              <a:buBlip>
                <a:blip r:embed="rId8"/>
              </a:buBlip>
            </a:pPr>
            <a:r>
              <a:rPr lang="en-US" sz="2000" dirty="0"/>
              <a:t>Tokenized</a:t>
            </a:r>
          </a:p>
          <a:p>
            <a:pPr marL="914400" lvl="1" indent="-396875" defTabSz="914363">
              <a:lnSpc>
                <a:spcPct val="90000"/>
              </a:lnSpc>
              <a:spcBef>
                <a:spcPct val="20000"/>
              </a:spcBef>
              <a:buBlip>
                <a:blip r:embed="rId8"/>
              </a:buBlip>
            </a:pPr>
            <a:r>
              <a:rPr lang="en-US" sz="2000" dirty="0"/>
              <a:t>Stemmed</a:t>
            </a:r>
          </a:p>
          <a:p>
            <a:pPr marL="914400" lvl="1" indent="-396875" defTabSz="914363">
              <a:lnSpc>
                <a:spcPct val="90000"/>
              </a:lnSpc>
              <a:spcBef>
                <a:spcPct val="20000"/>
              </a:spcBef>
              <a:buBlip>
                <a:blip r:embed="rId8"/>
              </a:buBlip>
            </a:pPr>
            <a:r>
              <a:rPr lang="en-US" sz="2000" dirty="0"/>
              <a:t>Converted to lowercase</a:t>
            </a:r>
          </a:p>
          <a:p>
            <a:pPr marL="914400" lvl="1" indent="-396875" defTabSz="914363">
              <a:lnSpc>
                <a:spcPct val="90000"/>
              </a:lnSpc>
              <a:spcBef>
                <a:spcPct val="20000"/>
              </a:spcBef>
              <a:buBlip>
                <a:blip r:embed="rId8"/>
              </a:buBlip>
            </a:pPr>
            <a:r>
              <a:rPr lang="en-US" sz="2000" dirty="0"/>
              <a:t>Stop words removed</a:t>
            </a:r>
          </a:p>
          <a:p>
            <a:pPr marL="914400" lvl="1" indent="-396875" defTabSz="914363">
              <a:lnSpc>
                <a:spcPct val="90000"/>
              </a:lnSpc>
              <a:spcBef>
                <a:spcPct val="20000"/>
              </a:spcBef>
              <a:buBlip>
                <a:blip r:embed="rId8"/>
              </a:buBlip>
            </a:pPr>
            <a:r>
              <a:rPr lang="en-US" sz="2000" dirty="0"/>
              <a:t>Company Names Standardized </a:t>
            </a:r>
          </a:p>
        </p:txBody>
      </p:sp>
    </p:spTree>
    <p:extLst>
      <p:ext uri="{BB962C8B-B14F-4D97-AF65-F5344CB8AC3E}">
        <p14:creationId xmlns:p14="http://schemas.microsoft.com/office/powerpoint/2010/main" val="268495494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90600" y="0"/>
            <a:ext cx="7704667" cy="1123122"/>
          </a:xfrm>
        </p:spPr>
        <p:txBody>
          <a:bodyPr/>
          <a:lstStyle/>
          <a:p>
            <a:r>
              <a:rPr lang="en-US" b="1" dirty="0"/>
              <a:t>Data Descriptive Statistics</a:t>
            </a:r>
            <a:endParaRPr lang="en-US" dirty="0"/>
          </a:p>
        </p:txBody>
      </p:sp>
      <p:sp>
        <p:nvSpPr>
          <p:cNvPr id="5" name="Content Placeholder 2"/>
          <p:cNvSpPr>
            <a:spLocks noGrp="1"/>
          </p:cNvSpPr>
          <p:nvPr>
            <p:ph idx="1"/>
          </p:nvPr>
        </p:nvSpPr>
        <p:spPr>
          <a:xfrm>
            <a:off x="990600" y="838200"/>
            <a:ext cx="8077200" cy="6019800"/>
          </a:xfrm>
        </p:spPr>
        <p:txBody>
          <a:bodyPr>
            <a:normAutofit/>
          </a:bodyPr>
          <a:lstStyle/>
          <a:p>
            <a:r>
              <a:rPr lang="en-US" b="1" dirty="0">
                <a:solidFill>
                  <a:srgbClr val="000000"/>
                </a:solidFill>
              </a:rPr>
              <a:t>14,897 Total Records</a:t>
            </a:r>
          </a:p>
          <a:p>
            <a:r>
              <a:rPr lang="en-US" b="1" dirty="0">
                <a:solidFill>
                  <a:srgbClr val="000000"/>
                </a:solidFill>
              </a:rPr>
              <a:t>40+ Variables Collected &amp; Examined</a:t>
            </a:r>
          </a:p>
          <a:p>
            <a:r>
              <a:rPr lang="en-US" b="1" dirty="0">
                <a:solidFill>
                  <a:srgbClr val="000000"/>
                </a:solidFill>
              </a:rPr>
              <a:t>485 Fortune 500 Companies </a:t>
            </a:r>
            <a:r>
              <a:rPr lang="en-US" dirty="0">
                <a:solidFill>
                  <a:srgbClr val="000000"/>
                </a:solidFill>
              </a:rPr>
              <a:t>(97%)</a:t>
            </a:r>
            <a:r>
              <a:rPr lang="en-US" b="1" dirty="0">
                <a:solidFill>
                  <a:srgbClr val="000000"/>
                </a:solidFill>
              </a:rPr>
              <a:t> </a:t>
            </a:r>
            <a:r>
              <a:rPr lang="en-US" dirty="0">
                <a:solidFill>
                  <a:srgbClr val="000000"/>
                </a:solidFill>
              </a:rPr>
              <a:t>– </a:t>
            </a:r>
            <a:r>
              <a:rPr lang="en-US" dirty="0" err="1">
                <a:solidFill>
                  <a:srgbClr val="000000"/>
                </a:solidFill>
              </a:rPr>
              <a:t>mutuals</a:t>
            </a:r>
            <a:r>
              <a:rPr lang="en-US" dirty="0">
                <a:solidFill>
                  <a:srgbClr val="000000"/>
                </a:solidFill>
              </a:rPr>
              <a:t> &amp; private organizations not included</a:t>
            </a:r>
          </a:p>
          <a:p>
            <a:pPr lvl="1"/>
            <a:r>
              <a:rPr lang="en-US" dirty="0">
                <a:solidFill>
                  <a:srgbClr val="000000"/>
                </a:solidFill>
              </a:rPr>
              <a:t>Average Revenue = $11,574 million</a:t>
            </a:r>
          </a:p>
          <a:p>
            <a:pPr lvl="1"/>
            <a:r>
              <a:rPr lang="en-US" dirty="0">
                <a:solidFill>
                  <a:srgbClr val="000000"/>
                </a:solidFill>
              </a:rPr>
              <a:t>Average Net Income = $658 million</a:t>
            </a:r>
          </a:p>
          <a:p>
            <a:pPr lvl="1"/>
            <a:r>
              <a:rPr lang="en-US" dirty="0">
                <a:solidFill>
                  <a:srgbClr val="000000"/>
                </a:solidFill>
              </a:rPr>
              <a:t>Average R&amp;D Expense = $436 million</a:t>
            </a:r>
          </a:p>
          <a:p>
            <a:pPr lvl="1"/>
            <a:r>
              <a:rPr lang="en-US" dirty="0">
                <a:solidFill>
                  <a:srgbClr val="000000"/>
                </a:solidFill>
              </a:rPr>
              <a:t>1,883 records with US Patent Count (13%)</a:t>
            </a:r>
          </a:p>
          <a:p>
            <a:pPr lvl="1"/>
            <a:r>
              <a:rPr lang="en-US" dirty="0">
                <a:solidFill>
                  <a:srgbClr val="000000"/>
                </a:solidFill>
              </a:rPr>
              <a:t>1,132 records with European Patent Count (8%)</a:t>
            </a:r>
          </a:p>
          <a:p>
            <a:pPr lvl="2"/>
            <a:r>
              <a:rPr lang="en-US" dirty="0">
                <a:solidFill>
                  <a:srgbClr val="000000"/>
                </a:solidFill>
              </a:rPr>
              <a:t>Total Patent Average = 170, Median = 23, Range = 1 to 7,534</a:t>
            </a:r>
          </a:p>
          <a:p>
            <a:pPr lvl="1"/>
            <a:r>
              <a:rPr lang="en-US" dirty="0">
                <a:solidFill>
                  <a:srgbClr val="000000"/>
                </a:solidFill>
              </a:rPr>
              <a:t>6,812 records with CSR scores (46%)</a:t>
            </a:r>
          </a:p>
          <a:p>
            <a:pPr lvl="2"/>
            <a:r>
              <a:rPr lang="en-US" dirty="0">
                <a:solidFill>
                  <a:srgbClr val="000000"/>
                </a:solidFill>
              </a:rPr>
              <a:t>Total CSR Average = 0, Median = 0, Range = -9 to 12</a:t>
            </a:r>
          </a:p>
        </p:txBody>
      </p:sp>
    </p:spTree>
    <p:extLst>
      <p:ext uri="{BB962C8B-B14F-4D97-AF65-F5344CB8AC3E}">
        <p14:creationId xmlns:p14="http://schemas.microsoft.com/office/powerpoint/2010/main" val="17956008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228600"/>
            <a:ext cx="7704667" cy="1123122"/>
          </a:xfrm>
        </p:spPr>
        <p:txBody>
          <a:bodyPr/>
          <a:lstStyle/>
          <a:p>
            <a:r>
              <a:rPr lang="en-US" b="1" dirty="0"/>
              <a:t>Relationships between variables</a:t>
            </a:r>
            <a:endParaRPr lang="en-US" dirty="0"/>
          </a:p>
        </p:txBody>
      </p:sp>
      <p:sp>
        <p:nvSpPr>
          <p:cNvPr id="3" name="Content Placeholder 2"/>
          <p:cNvSpPr>
            <a:spLocks noGrp="1"/>
          </p:cNvSpPr>
          <p:nvPr>
            <p:ph idx="1"/>
          </p:nvPr>
        </p:nvSpPr>
        <p:spPr>
          <a:xfrm>
            <a:off x="609600" y="1676400"/>
            <a:ext cx="5410200" cy="4495800"/>
          </a:xfrm>
        </p:spPr>
        <p:txBody>
          <a:bodyPr>
            <a:normAutofit lnSpcReduction="10000"/>
          </a:bodyPr>
          <a:lstStyle/>
          <a:p>
            <a:r>
              <a:rPr lang="en-US" b="1" dirty="0"/>
              <a:t>Correlations</a:t>
            </a:r>
            <a:r>
              <a:rPr lang="en-US" dirty="0"/>
              <a:t> – 95% of the pairings had a statistically significant relationships (at alpha level of 0.05).</a:t>
            </a:r>
          </a:p>
          <a:p>
            <a:r>
              <a:rPr lang="en-US" b="1" dirty="0"/>
              <a:t>Scatter Plots </a:t>
            </a:r>
            <a:r>
              <a:rPr lang="en-US" dirty="0"/>
              <a:t>used to determine practically significant relationships.</a:t>
            </a:r>
            <a:endParaRPr lang="en-US" sz="2400" dirty="0"/>
          </a:p>
          <a:p>
            <a:r>
              <a:rPr lang="en-US" dirty="0"/>
              <a:t>The strongest &amp; most interesting relationships were between:</a:t>
            </a:r>
          </a:p>
          <a:p>
            <a:pPr lvl="1"/>
            <a:r>
              <a:rPr lang="en-US" b="1" dirty="0"/>
              <a:t>Research &amp; Development Expense </a:t>
            </a:r>
            <a:r>
              <a:rPr lang="en-US" dirty="0"/>
              <a:t>(innovation level)</a:t>
            </a:r>
          </a:p>
          <a:p>
            <a:pPr lvl="1"/>
            <a:r>
              <a:rPr lang="en-US" b="1" dirty="0"/>
              <a:t>US Patent Count</a:t>
            </a:r>
            <a:endParaRPr lang="en-US" dirty="0"/>
          </a:p>
          <a:p>
            <a:pPr lvl="1"/>
            <a:r>
              <a:rPr lang="en-US" b="1" dirty="0"/>
              <a:t> Revenue</a:t>
            </a:r>
            <a:endParaRPr lang="en-US" dirty="0"/>
          </a:p>
        </p:txBody>
      </p:sp>
      <p:pic>
        <p:nvPicPr>
          <p:cNvPr id="4" name="Content Placeholder 3" descr="Correlation does not imply causati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7400" y="2209800"/>
            <a:ext cx="3202822" cy="2903892"/>
          </a:xfrm>
          <a:prstGeom prst="rect">
            <a:avLst/>
          </a:prstGeom>
        </p:spPr>
      </p:pic>
    </p:spTree>
    <p:extLst>
      <p:ext uri="{BB962C8B-B14F-4D97-AF65-F5344CB8AC3E}">
        <p14:creationId xmlns:p14="http://schemas.microsoft.com/office/powerpoint/2010/main" val="3066154827"/>
      </p:ext>
    </p:extLst>
  </p:cSld>
  <p:clrMapOvr>
    <a:masterClrMapping/>
  </p:clrMapOvr>
  <p:transition>
    <p:fade/>
  </p:transition>
</p:sld>
</file>

<file path=ppt/theme/_rels/theme2.xml.rels><?xml version="1.0" encoding="UTF-8" standalone="yes"?>
<Relationships xmlns="http://schemas.openxmlformats.org/package/2006/relationships"><Relationship Id="rId1" Type="http://schemas.openxmlformats.org/officeDocument/2006/relationships/image" Target="../media/image6.jpeg"/></Relationships>
</file>

<file path=ppt/theme/_rels/themeOverride1.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UNCCharlotte_template03 (1)">
  <a:themeElements>
    <a:clrScheme name="Green Template-Template">
      <a:dk1>
        <a:srgbClr val="000000"/>
      </a:dk1>
      <a:lt1>
        <a:srgbClr val="FFFFFF"/>
      </a:lt1>
      <a:dk2>
        <a:srgbClr val="1F7335"/>
      </a:dk2>
      <a:lt2>
        <a:srgbClr val="C4FF89"/>
      </a:lt2>
      <a:accent1>
        <a:srgbClr val="FFC000"/>
      </a:accent1>
      <a:accent2>
        <a:srgbClr val="3497AE"/>
      </a:accent2>
      <a:accent3>
        <a:srgbClr val="DF8045"/>
      </a:accent3>
      <a:accent4>
        <a:srgbClr val="7DCC2E"/>
      </a:accent4>
      <a:accent5>
        <a:srgbClr val="FF9929"/>
      </a:accent5>
      <a:accent6>
        <a:srgbClr val="7D3DA1"/>
      </a:accent6>
      <a:hlink>
        <a:srgbClr val="F0ED7B"/>
      </a:hlink>
      <a:folHlink>
        <a:srgbClr val="F3EB4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2.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8BB434"/>
      </a:accent1>
      <a:accent2>
        <a:srgbClr val="33A583"/>
      </a:accent2>
      <a:accent3>
        <a:srgbClr val="3594B4"/>
      </a:accent3>
      <a:accent4>
        <a:srgbClr val="6063B4"/>
      </a:accent4>
      <a:accent5>
        <a:srgbClr val="D35731"/>
      </a:accent5>
      <a:accent6>
        <a:srgbClr val="EBAC4B"/>
      </a:accent6>
      <a:hlink>
        <a:srgbClr val="65AD30"/>
      </a:hlink>
      <a:folHlink>
        <a:srgbClr val="8ED25B"/>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EBEC8F79-A447-43FC-8E81-85E8468AF3F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Parallax">
    <a:dk1>
      <a:sysClr val="windowText" lastClr="000000"/>
    </a:dk1>
    <a:lt1>
      <a:sysClr val="window" lastClr="FFFFFF"/>
    </a:lt1>
    <a:dk2>
      <a:srgbClr val="212121"/>
    </a:dk2>
    <a:lt2>
      <a:srgbClr val="CDD0D1"/>
    </a:lt2>
    <a:accent1>
      <a:srgbClr val="8BB434"/>
    </a:accent1>
    <a:accent2>
      <a:srgbClr val="33A583"/>
    </a:accent2>
    <a:accent3>
      <a:srgbClr val="3594B4"/>
    </a:accent3>
    <a:accent4>
      <a:srgbClr val="6063B4"/>
    </a:accent4>
    <a:accent5>
      <a:srgbClr val="D35731"/>
    </a:accent5>
    <a:accent6>
      <a:srgbClr val="EBAC4B"/>
    </a:accent6>
    <a:hlink>
      <a:srgbClr val="65AD30"/>
    </a:hlink>
    <a:folHlink>
      <a:srgbClr val="8ED25B"/>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Override>
</file>

<file path=docProps/app.xml><?xml version="1.0" encoding="utf-8"?>
<Properties xmlns="http://schemas.openxmlformats.org/officeDocument/2006/extended-properties" xmlns:vt="http://schemas.openxmlformats.org/officeDocument/2006/docPropsVTypes">
  <Template>UNCCharlotte_template03 (1)</Template>
  <TotalTime>32565</TotalTime>
  <Words>2179</Words>
  <Application>Microsoft Office PowerPoint</Application>
  <PresentationFormat>On-screen Show (4:3)</PresentationFormat>
  <Paragraphs>420</Paragraphs>
  <Slides>50</Slides>
  <Notes>11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50</vt:i4>
      </vt:variant>
    </vt:vector>
  </HeadingPairs>
  <TitlesOfParts>
    <vt:vector size="58" baseType="lpstr">
      <vt:lpstr>Arial</vt:lpstr>
      <vt:lpstr>Calibri</vt:lpstr>
      <vt:lpstr>Corbel</vt:lpstr>
      <vt:lpstr>Courier New</vt:lpstr>
      <vt:lpstr>华文楷体</vt:lpstr>
      <vt:lpstr>Times New Roman</vt:lpstr>
      <vt:lpstr>UNCCharlotte_template03 (1)</vt:lpstr>
      <vt:lpstr>Parallax</vt:lpstr>
      <vt:lpstr>Group 5 Project; Part 3</vt:lpstr>
      <vt:lpstr>Objective</vt:lpstr>
      <vt:lpstr>Process Flow</vt:lpstr>
      <vt:lpstr>Data Collection </vt:lpstr>
      <vt:lpstr>Data Mining &amp; Visualization </vt:lpstr>
      <vt:lpstr>Data Mining</vt:lpstr>
      <vt:lpstr>Data Cleansing &amp; Transformation </vt:lpstr>
      <vt:lpstr>Data Descriptive Statistics</vt:lpstr>
      <vt:lpstr>Relationships between variables</vt:lpstr>
      <vt:lpstr>Relationships between variables</vt:lpstr>
      <vt:lpstr>Relationships between variables</vt:lpstr>
      <vt:lpstr>Relationships between variables</vt:lpstr>
      <vt:lpstr>Corporate Social Responsibility (CSR) Cluster Analysis </vt:lpstr>
      <vt:lpstr>Company with most patents filed: IBM</vt:lpstr>
      <vt:lpstr>PowerPoint Presentation</vt:lpstr>
      <vt:lpstr>Davenport &amp; Harris  Spectrum – Stage 5 </vt:lpstr>
      <vt:lpstr>Davenport &amp; Harris  Spectrum – Stage 5 </vt:lpstr>
      <vt:lpstr>PowerPoint Presentation</vt:lpstr>
      <vt:lpstr>Competitive advantage</vt:lpstr>
      <vt:lpstr>Recommendations for IBM: </vt:lpstr>
      <vt:lpstr>PowerPoint Presentation</vt:lpstr>
      <vt:lpstr>Company with highest Total Revenue</vt:lpstr>
      <vt:lpstr>PowerPoint Presentation</vt:lpstr>
      <vt:lpstr>PowerPoint Presentation</vt:lpstr>
      <vt:lpstr>PowerPoint Presentation</vt:lpstr>
      <vt:lpstr>PowerPoint Presentation</vt:lpstr>
      <vt:lpstr>Analytical Competitiveness - Walmart</vt:lpstr>
      <vt:lpstr>Davenport &amp; Harris  Spectrum – Stage 5</vt:lpstr>
      <vt:lpstr>Recommendations</vt:lpstr>
      <vt:lpstr>Recommendations</vt:lpstr>
      <vt:lpstr>PowerPoint Presentation</vt:lpstr>
      <vt:lpstr>PowerPoint Presentation</vt:lpstr>
      <vt:lpstr>Example: Telecommunications:  Revenue vs. Employees </vt:lpstr>
      <vt:lpstr>Predict Which Types of Firms are Impacted by President in Office </vt:lpstr>
      <vt:lpstr>Limitations and Recommendations For Future Research</vt:lpstr>
      <vt:lpstr>Questions?</vt:lpstr>
      <vt:lpstr>Supplemental Information</vt:lpstr>
      <vt:lpstr>Competitive analytics</vt:lpstr>
      <vt:lpstr>PowerPoint Presentation</vt:lpstr>
      <vt:lpstr>PowerPoint Presentation</vt:lpstr>
      <vt:lpstr>PowerPoint Presentation</vt:lpstr>
      <vt:lpstr>PowerPoint Presentation</vt:lpstr>
      <vt:lpstr>PowerPoint Presentation</vt:lpstr>
      <vt:lpstr>PowerPoint Presentation</vt:lpstr>
      <vt:lpstr>Model Comparison</vt:lpstr>
      <vt:lpstr>Outcome Comparison</vt:lpstr>
      <vt:lpstr>Telecommunications: Revenue vs. Employees </vt:lpstr>
      <vt:lpstr>Telecommunications: Revenue vs. year</vt:lpstr>
      <vt:lpstr>Relationships between variables</vt:lpstr>
      <vt:lpstr> Specialties with Strong Linear Relationships between R&amp;D, Patent, &amp; Revenue</vt:lpstr>
    </vt:vector>
  </TitlesOfParts>
  <Company>UNC Charlotte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Cindy Jones</dc:creator>
  <cp:lastModifiedBy>Diana Kinney</cp:lastModifiedBy>
  <cp:revision>245</cp:revision>
  <cp:lastPrinted>2016-04-27T04:08:02Z</cp:lastPrinted>
  <dcterms:created xsi:type="dcterms:W3CDTF">2014-04-28T15:05:06Z</dcterms:created>
  <dcterms:modified xsi:type="dcterms:W3CDTF">2016-05-11T03:33:28Z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TC102867421033</vt:lpwstr>
  </property>
</Properties>
</file>